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73"/>
  </p:notesMasterIdLst>
  <p:sldIdLst>
    <p:sldId id="284" r:id="rId5"/>
    <p:sldId id="272" r:id="rId6"/>
    <p:sldId id="282" r:id="rId7"/>
    <p:sldId id="273" r:id="rId8"/>
    <p:sldId id="306" r:id="rId9"/>
    <p:sldId id="281" r:id="rId10"/>
    <p:sldId id="289" r:id="rId11"/>
    <p:sldId id="308" r:id="rId12"/>
    <p:sldId id="309" r:id="rId13"/>
    <p:sldId id="310" r:id="rId14"/>
    <p:sldId id="311" r:id="rId15"/>
    <p:sldId id="312" r:id="rId16"/>
    <p:sldId id="313" r:id="rId17"/>
    <p:sldId id="314" r:id="rId18"/>
    <p:sldId id="315" r:id="rId19"/>
    <p:sldId id="290" r:id="rId20"/>
    <p:sldId id="287" r:id="rId21"/>
    <p:sldId id="354" r:id="rId22"/>
    <p:sldId id="291"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292" r:id="rId46"/>
    <p:sldId id="303"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90" r:id="rId61"/>
    <p:sldId id="391" r:id="rId62"/>
    <p:sldId id="392" r:id="rId63"/>
    <p:sldId id="393" r:id="rId64"/>
    <p:sldId id="394" r:id="rId65"/>
    <p:sldId id="304" r:id="rId66"/>
    <p:sldId id="294" r:id="rId67"/>
    <p:sldId id="302" r:id="rId68"/>
    <p:sldId id="307" r:id="rId69"/>
    <p:sldId id="264" r:id="rId70"/>
    <p:sldId id="266" r:id="rId71"/>
    <p:sldId id="300" r:id="rId7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AE2"/>
    <a:srgbClr val="1387C7"/>
    <a:srgbClr val="1325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64171" autoAdjust="0"/>
  </p:normalViewPr>
  <p:slideViewPr>
    <p:cSldViewPr>
      <p:cViewPr varScale="1">
        <p:scale>
          <a:sx n="98" d="100"/>
          <a:sy n="98" d="100"/>
        </p:scale>
        <p:origin x="203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33ED63-1314-2949-A919-B357DFEA020E}" type="datetimeFigureOut">
              <a:rPr lang="en-US" smtClean="0"/>
              <a:t>5/27/2018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E5785-46D7-A643-8BBD-0129D4DE8904}" type="slidenum">
              <a:rPr lang="en-US" smtClean="0"/>
              <a:t>‹#›</a:t>
            </a:fld>
            <a:endParaRPr lang="en-US"/>
          </a:p>
        </p:txBody>
      </p:sp>
    </p:spTree>
    <p:extLst>
      <p:ext uri="{BB962C8B-B14F-4D97-AF65-F5344CB8AC3E}">
        <p14:creationId xmlns:p14="http://schemas.microsoft.com/office/powerpoint/2010/main" val="37161412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t>1</a:t>
            </a:fld>
            <a:endParaRPr lang="en-AU"/>
          </a:p>
        </p:txBody>
      </p:sp>
    </p:spTree>
    <p:extLst>
      <p:ext uri="{BB962C8B-B14F-4D97-AF65-F5344CB8AC3E}">
        <p14:creationId xmlns:p14="http://schemas.microsoft.com/office/powerpoint/2010/main" val="2250160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Where the IPPs set out the minimum standards for protection, the GDPR provides strict, express obligations for compliance.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principles relating to the processing of personal data contained in Article 5, which reflect the founding principles of privacy law – collection limitation, purpose specification, use limitation, accountability and so on, are supported by the mandatory obligations for compliance.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key reform from our perspective, are the obligations for transparency, accountability and data protection by design codified within the GDPR.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GDPR mandates good privacy governance and best privacy practice, placing obligations on entities to demonstrate compliance, ensure transparency in all privacy communications and build privacy into their everyday business operation.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requirement of data protection by design and default creates an overall healthy privacy culture – which is what we are all aspiring to! </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2BED7D-93BB-45B3-A0BC-954C87C9B4A3}"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418465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381000" y="685800"/>
            <a:ext cx="6096000" cy="3429000"/>
          </a:xfrm>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While principle-based legislation does offer fundamentally similar protections to the GDPR, we have undertaken a bit of a gap analysis to ascertain where the requirements of the GDPR may be higher or less flexible than our legislative regime in Victoria</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comparison between the IPPs and the GDPR forms the basis of a guidance document we released last week to explain GDPR to the Victorian public sector (this is available on our website for anyone who’s interested).</a:t>
            </a:r>
            <a:endParaRPr lang="en-AU" sz="1200" kern="1200" dirty="0">
              <a:solidFill>
                <a:schemeClr val="tx1"/>
              </a:solidFill>
              <a:effectLst/>
              <a:latin typeface="+mn-lt"/>
              <a:ea typeface="+mn-ea"/>
              <a:cs typeface="+mn-cs"/>
            </a:endParaRPr>
          </a:p>
          <a:p>
            <a:pPr marL="171450" indent="-171450">
              <a:buSzPct val="100000"/>
              <a:buFont typeface="Arial" charset="0"/>
              <a:buChar char="•"/>
            </a:pPr>
            <a:endParaRPr dirty="0"/>
          </a:p>
        </p:txBody>
      </p:sp>
    </p:spTree>
    <p:extLst>
      <p:ext uri="{BB962C8B-B14F-4D97-AF65-F5344CB8AC3E}">
        <p14:creationId xmlns:p14="http://schemas.microsoft.com/office/powerpoint/2010/main" val="149902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Some of the key areas where the GDPR really establishes best privacy practice from our perspective include: </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requirements for use of clear and plain language in drafting of any privacy communications at the time of the collection of personal data</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requirement for all requests for consent to be clearly distinguished from other matters and in clear and plain language, meaning that effectively, consent can no longer be bundled into other lengthy terms and conditions. This is a key example of where the GDPR really fleshes out an underlying principle of privacy law, setting strict requirements on controllers and processors to demonstrate specific, current and meaningful consent for the processing of their personal data. </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scope of access and correction rights under the GDPR – particularly the requirement to notify any recipients of the personal data of any rectification, erasure or restriction of processing requested by the data subject</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requirements for demonstrated compliance with the Regulation.</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Last year, my office held a public forum on the GDPR, considering the key learnings for the VPS from the GDPR</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key topic of discussion was the enhanced, actionable, rights for individuals under the GDPR</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Having these protections expressly articulated as rights offers individuals a greater degree of control over their personal data, supported by the right to an effective judicial remedy for any interference with their privacy.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Of particular relevance in today’s connected economy is the right to be forgotten. Considering the permanence of our online activity, the right to be forgotten provides data subjects with the right to request the erasure of their personal data without undue delay where it can be demonstrated that: </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 personal data is no longer necessary for the purposes of initial collection</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where the data subject withdraws consent, or</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where the data subject has exercised their right to object to the processing of their personal data (amongst others).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right to be forgotten, as well as the host of enhanced individual rights under the GDPR, provide legal recognition for the importance of individuals’ control over their personal data, and in turn, reputation and sense of self. </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2BED7D-93BB-45B3-A0BC-954C87C9B4A3}" type="slidenum">
              <a:rPr lang="en-AU" smtClean="0">
                <a:solidFill>
                  <a:prstClr val="black"/>
                </a:solidFill>
              </a:rPr>
              <a:pPr/>
              <a:t>14</a:t>
            </a:fld>
            <a:endParaRPr lang="en-AU">
              <a:solidFill>
                <a:prstClr val="black"/>
              </a:solidFill>
            </a:endParaRPr>
          </a:p>
        </p:txBody>
      </p:sp>
    </p:spTree>
    <p:extLst>
      <p:ext uri="{BB962C8B-B14F-4D97-AF65-F5344CB8AC3E}">
        <p14:creationId xmlns:p14="http://schemas.microsoft.com/office/powerpoint/2010/main" val="2505779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GDPR certainly sets the expectations for privacy protections in the digital age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protections in the GDPR are designed to respond to the growing commodification of personal data and shift the power imbalance between businesses and the individual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GDPR also offers essential insights into the development of privacy law today.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 is certainly an interesting time to be a privacy regulator!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Thank you. </a:t>
            </a:r>
            <a:endParaRPr lang="en-AU"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a:p>
            <a:endParaRPr dirty="0"/>
          </a:p>
        </p:txBody>
      </p:sp>
    </p:spTree>
    <p:extLst>
      <p:ext uri="{BB962C8B-B14F-4D97-AF65-F5344CB8AC3E}">
        <p14:creationId xmlns:p14="http://schemas.microsoft.com/office/powerpoint/2010/main" val="1629540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 Display</a:t>
            </a:r>
            <a:r>
              <a:rPr lang="en-AU" i="1" baseline="0" dirty="0"/>
              <a:t> this slide during networking ]</a:t>
            </a:r>
            <a:endParaRPr lang="en-AU" i="1" dirty="0"/>
          </a:p>
        </p:txBody>
      </p:sp>
      <p:sp>
        <p:nvSpPr>
          <p:cNvPr id="4" name="Slide Number Placeholder 3"/>
          <p:cNvSpPr>
            <a:spLocks noGrp="1"/>
          </p:cNvSpPr>
          <p:nvPr>
            <p:ph type="sldNum" sz="quarter" idx="10"/>
          </p:nvPr>
        </p:nvSpPr>
        <p:spPr/>
        <p:txBody>
          <a:bodyPr/>
          <a:lstStyle/>
          <a:p>
            <a:fld id="{BDAE5785-46D7-A643-8BBD-0129D4DE8904}" type="slidenum">
              <a:rPr lang="en-US" smtClean="0"/>
              <a:t>16</a:t>
            </a:fld>
            <a:endParaRPr lang="en-US"/>
          </a:p>
        </p:txBody>
      </p:sp>
    </p:spTree>
    <p:extLst>
      <p:ext uri="{BB962C8B-B14F-4D97-AF65-F5344CB8AC3E}">
        <p14:creationId xmlns:p14="http://schemas.microsoft.com/office/powerpoint/2010/main" val="387479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t>17</a:t>
            </a:fld>
            <a:endParaRPr lang="en-AU"/>
          </a:p>
        </p:txBody>
      </p:sp>
    </p:spTree>
    <p:extLst>
      <p:ext uri="{BB962C8B-B14F-4D97-AF65-F5344CB8AC3E}">
        <p14:creationId xmlns:p14="http://schemas.microsoft.com/office/powerpoint/2010/main" val="399339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 Display</a:t>
            </a:r>
            <a:r>
              <a:rPr lang="en-AU" i="1" baseline="0" dirty="0"/>
              <a:t> this slide during networking ]</a:t>
            </a:r>
            <a:endParaRPr lang="en-AU" i="1" dirty="0"/>
          </a:p>
        </p:txBody>
      </p:sp>
      <p:sp>
        <p:nvSpPr>
          <p:cNvPr id="4" name="Slide Number Placeholder 3"/>
          <p:cNvSpPr>
            <a:spLocks noGrp="1"/>
          </p:cNvSpPr>
          <p:nvPr>
            <p:ph type="sldNum" sz="quarter" idx="10"/>
          </p:nvPr>
        </p:nvSpPr>
        <p:spPr/>
        <p:txBody>
          <a:bodyPr/>
          <a:lstStyle/>
          <a:p>
            <a:fld id="{BDAE5785-46D7-A643-8BBD-0129D4DE8904}" type="slidenum">
              <a:rPr lang="en-US" smtClean="0"/>
              <a:t>18</a:t>
            </a:fld>
            <a:endParaRPr lang="en-US"/>
          </a:p>
        </p:txBody>
      </p:sp>
    </p:spTree>
    <p:extLst>
      <p:ext uri="{BB962C8B-B14F-4D97-AF65-F5344CB8AC3E}">
        <p14:creationId xmlns:p14="http://schemas.microsoft.com/office/powerpoint/2010/main" val="4082689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t>19</a:t>
            </a:fld>
            <a:endParaRPr lang="en-AU"/>
          </a:p>
        </p:txBody>
      </p:sp>
    </p:spTree>
    <p:extLst>
      <p:ext uri="{BB962C8B-B14F-4D97-AF65-F5344CB8AC3E}">
        <p14:creationId xmlns:p14="http://schemas.microsoft.com/office/powerpoint/2010/main" val="481831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20</a:t>
            </a:fld>
            <a:endParaRPr lang="en-AU" dirty="0">
              <a:solidFill>
                <a:prstClr val="black"/>
              </a:solidFill>
            </a:endParaRPr>
          </a:p>
        </p:txBody>
      </p:sp>
    </p:spTree>
    <p:extLst>
      <p:ext uri="{BB962C8B-B14F-4D97-AF65-F5344CB8AC3E}">
        <p14:creationId xmlns:p14="http://schemas.microsoft.com/office/powerpoint/2010/main" val="4215653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21</a:t>
            </a:fld>
            <a:endParaRPr lang="en-AU" dirty="0">
              <a:solidFill>
                <a:prstClr val="black"/>
              </a:solidFill>
            </a:endParaRPr>
          </a:p>
        </p:txBody>
      </p:sp>
    </p:spTree>
    <p:extLst>
      <p:ext uri="{BB962C8B-B14F-4D97-AF65-F5344CB8AC3E}">
        <p14:creationId xmlns:p14="http://schemas.microsoft.com/office/powerpoint/2010/main" val="282089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t>2</a:t>
            </a:fld>
            <a:endParaRPr lang="en-AU"/>
          </a:p>
        </p:txBody>
      </p:sp>
    </p:spTree>
    <p:extLst>
      <p:ext uri="{BB962C8B-B14F-4D97-AF65-F5344CB8AC3E}">
        <p14:creationId xmlns:p14="http://schemas.microsoft.com/office/powerpoint/2010/main" val="2248158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22</a:t>
            </a:fld>
            <a:endParaRPr lang="en-AU" dirty="0">
              <a:solidFill>
                <a:prstClr val="black"/>
              </a:solidFill>
            </a:endParaRPr>
          </a:p>
        </p:txBody>
      </p:sp>
    </p:spTree>
    <p:extLst>
      <p:ext uri="{BB962C8B-B14F-4D97-AF65-F5344CB8AC3E}">
        <p14:creationId xmlns:p14="http://schemas.microsoft.com/office/powerpoint/2010/main" val="4208510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23</a:t>
            </a:fld>
            <a:endParaRPr lang="en-AU" dirty="0">
              <a:solidFill>
                <a:prstClr val="black"/>
              </a:solidFill>
            </a:endParaRPr>
          </a:p>
        </p:txBody>
      </p:sp>
    </p:spTree>
    <p:extLst>
      <p:ext uri="{BB962C8B-B14F-4D97-AF65-F5344CB8AC3E}">
        <p14:creationId xmlns:p14="http://schemas.microsoft.com/office/powerpoint/2010/main" val="68941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24</a:t>
            </a:fld>
            <a:endParaRPr lang="en-AU" dirty="0">
              <a:solidFill>
                <a:prstClr val="black"/>
              </a:solidFill>
            </a:endParaRPr>
          </a:p>
        </p:txBody>
      </p:sp>
    </p:spTree>
    <p:extLst>
      <p:ext uri="{BB962C8B-B14F-4D97-AF65-F5344CB8AC3E}">
        <p14:creationId xmlns:p14="http://schemas.microsoft.com/office/powerpoint/2010/main" val="3370903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25</a:t>
            </a:fld>
            <a:endParaRPr lang="en-AU" dirty="0">
              <a:solidFill>
                <a:prstClr val="black"/>
              </a:solidFill>
            </a:endParaRPr>
          </a:p>
        </p:txBody>
      </p:sp>
    </p:spTree>
    <p:extLst>
      <p:ext uri="{BB962C8B-B14F-4D97-AF65-F5344CB8AC3E}">
        <p14:creationId xmlns:p14="http://schemas.microsoft.com/office/powerpoint/2010/main" val="2615458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26</a:t>
            </a:fld>
            <a:endParaRPr lang="en-AU" dirty="0">
              <a:solidFill>
                <a:prstClr val="black"/>
              </a:solidFill>
            </a:endParaRPr>
          </a:p>
        </p:txBody>
      </p:sp>
    </p:spTree>
    <p:extLst>
      <p:ext uri="{BB962C8B-B14F-4D97-AF65-F5344CB8AC3E}">
        <p14:creationId xmlns:p14="http://schemas.microsoft.com/office/powerpoint/2010/main" val="2393780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27</a:t>
            </a:fld>
            <a:endParaRPr lang="en-AU" dirty="0">
              <a:solidFill>
                <a:prstClr val="black"/>
              </a:solidFill>
            </a:endParaRPr>
          </a:p>
        </p:txBody>
      </p:sp>
    </p:spTree>
    <p:extLst>
      <p:ext uri="{BB962C8B-B14F-4D97-AF65-F5344CB8AC3E}">
        <p14:creationId xmlns:p14="http://schemas.microsoft.com/office/powerpoint/2010/main" val="74584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28</a:t>
            </a:fld>
            <a:endParaRPr lang="en-AU" dirty="0">
              <a:solidFill>
                <a:prstClr val="black"/>
              </a:solidFill>
            </a:endParaRPr>
          </a:p>
        </p:txBody>
      </p:sp>
    </p:spTree>
    <p:extLst>
      <p:ext uri="{BB962C8B-B14F-4D97-AF65-F5344CB8AC3E}">
        <p14:creationId xmlns:p14="http://schemas.microsoft.com/office/powerpoint/2010/main" val="3975719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29</a:t>
            </a:fld>
            <a:endParaRPr lang="en-AU" dirty="0">
              <a:solidFill>
                <a:prstClr val="black"/>
              </a:solidFill>
            </a:endParaRPr>
          </a:p>
        </p:txBody>
      </p:sp>
    </p:spTree>
    <p:extLst>
      <p:ext uri="{BB962C8B-B14F-4D97-AF65-F5344CB8AC3E}">
        <p14:creationId xmlns:p14="http://schemas.microsoft.com/office/powerpoint/2010/main" val="3830053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30</a:t>
            </a:fld>
            <a:endParaRPr lang="en-AU" dirty="0">
              <a:solidFill>
                <a:prstClr val="black"/>
              </a:solidFill>
            </a:endParaRPr>
          </a:p>
        </p:txBody>
      </p:sp>
    </p:spTree>
    <p:extLst>
      <p:ext uri="{BB962C8B-B14F-4D97-AF65-F5344CB8AC3E}">
        <p14:creationId xmlns:p14="http://schemas.microsoft.com/office/powerpoint/2010/main" val="2584160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31</a:t>
            </a:fld>
            <a:endParaRPr lang="en-AU" dirty="0">
              <a:solidFill>
                <a:prstClr val="black"/>
              </a:solidFill>
            </a:endParaRPr>
          </a:p>
        </p:txBody>
      </p:sp>
    </p:spTree>
    <p:extLst>
      <p:ext uri="{BB962C8B-B14F-4D97-AF65-F5344CB8AC3E}">
        <p14:creationId xmlns:p14="http://schemas.microsoft.com/office/powerpoint/2010/main" val="47338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 Display</a:t>
            </a:r>
            <a:r>
              <a:rPr lang="en-AU" i="1" baseline="0" dirty="0"/>
              <a:t> this slide during networking ]</a:t>
            </a:r>
            <a:endParaRPr lang="en-AU" i="1" dirty="0"/>
          </a:p>
        </p:txBody>
      </p:sp>
      <p:sp>
        <p:nvSpPr>
          <p:cNvPr id="4" name="Slide Number Placeholder 3"/>
          <p:cNvSpPr>
            <a:spLocks noGrp="1"/>
          </p:cNvSpPr>
          <p:nvPr>
            <p:ph type="sldNum" sz="quarter" idx="10"/>
          </p:nvPr>
        </p:nvSpPr>
        <p:spPr/>
        <p:txBody>
          <a:bodyPr/>
          <a:lstStyle/>
          <a:p>
            <a:fld id="{BDAE5785-46D7-A643-8BBD-0129D4DE8904}" type="slidenum">
              <a:rPr lang="en-US" smtClean="0"/>
              <a:t>3</a:t>
            </a:fld>
            <a:endParaRPr lang="en-US"/>
          </a:p>
        </p:txBody>
      </p:sp>
    </p:spTree>
    <p:extLst>
      <p:ext uri="{BB962C8B-B14F-4D97-AF65-F5344CB8AC3E}">
        <p14:creationId xmlns:p14="http://schemas.microsoft.com/office/powerpoint/2010/main" val="3330530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32</a:t>
            </a:fld>
            <a:endParaRPr lang="en-AU" dirty="0">
              <a:solidFill>
                <a:prstClr val="black"/>
              </a:solidFill>
            </a:endParaRPr>
          </a:p>
        </p:txBody>
      </p:sp>
    </p:spTree>
    <p:extLst>
      <p:ext uri="{BB962C8B-B14F-4D97-AF65-F5344CB8AC3E}">
        <p14:creationId xmlns:p14="http://schemas.microsoft.com/office/powerpoint/2010/main" val="3378802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33</a:t>
            </a:fld>
            <a:endParaRPr lang="en-AU" dirty="0">
              <a:solidFill>
                <a:prstClr val="black"/>
              </a:solidFill>
            </a:endParaRPr>
          </a:p>
        </p:txBody>
      </p:sp>
    </p:spTree>
    <p:extLst>
      <p:ext uri="{BB962C8B-B14F-4D97-AF65-F5344CB8AC3E}">
        <p14:creationId xmlns:p14="http://schemas.microsoft.com/office/powerpoint/2010/main" val="2027456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34</a:t>
            </a:fld>
            <a:endParaRPr lang="en-AU" dirty="0">
              <a:solidFill>
                <a:prstClr val="black"/>
              </a:solidFill>
            </a:endParaRPr>
          </a:p>
        </p:txBody>
      </p:sp>
    </p:spTree>
    <p:extLst>
      <p:ext uri="{BB962C8B-B14F-4D97-AF65-F5344CB8AC3E}">
        <p14:creationId xmlns:p14="http://schemas.microsoft.com/office/powerpoint/2010/main" val="274495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35</a:t>
            </a:fld>
            <a:endParaRPr lang="en-AU" dirty="0">
              <a:solidFill>
                <a:prstClr val="black"/>
              </a:solidFill>
            </a:endParaRPr>
          </a:p>
        </p:txBody>
      </p:sp>
    </p:spTree>
    <p:extLst>
      <p:ext uri="{BB962C8B-B14F-4D97-AF65-F5344CB8AC3E}">
        <p14:creationId xmlns:p14="http://schemas.microsoft.com/office/powerpoint/2010/main" val="2383583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36</a:t>
            </a:fld>
            <a:endParaRPr lang="en-AU" dirty="0">
              <a:solidFill>
                <a:prstClr val="black"/>
              </a:solidFill>
            </a:endParaRPr>
          </a:p>
        </p:txBody>
      </p:sp>
    </p:spTree>
    <p:extLst>
      <p:ext uri="{BB962C8B-B14F-4D97-AF65-F5344CB8AC3E}">
        <p14:creationId xmlns:p14="http://schemas.microsoft.com/office/powerpoint/2010/main" val="1780577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37</a:t>
            </a:fld>
            <a:endParaRPr lang="en-AU" dirty="0">
              <a:solidFill>
                <a:prstClr val="black"/>
              </a:solidFill>
            </a:endParaRPr>
          </a:p>
        </p:txBody>
      </p:sp>
    </p:spTree>
    <p:extLst>
      <p:ext uri="{BB962C8B-B14F-4D97-AF65-F5344CB8AC3E}">
        <p14:creationId xmlns:p14="http://schemas.microsoft.com/office/powerpoint/2010/main" val="1294344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38</a:t>
            </a:fld>
            <a:endParaRPr lang="en-AU" dirty="0">
              <a:solidFill>
                <a:prstClr val="black"/>
              </a:solidFill>
            </a:endParaRPr>
          </a:p>
        </p:txBody>
      </p:sp>
    </p:spTree>
    <p:extLst>
      <p:ext uri="{BB962C8B-B14F-4D97-AF65-F5344CB8AC3E}">
        <p14:creationId xmlns:p14="http://schemas.microsoft.com/office/powerpoint/2010/main" val="1527246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39</a:t>
            </a:fld>
            <a:endParaRPr lang="en-AU" dirty="0">
              <a:solidFill>
                <a:prstClr val="black"/>
              </a:solidFill>
            </a:endParaRPr>
          </a:p>
        </p:txBody>
      </p:sp>
    </p:spTree>
    <p:extLst>
      <p:ext uri="{BB962C8B-B14F-4D97-AF65-F5344CB8AC3E}">
        <p14:creationId xmlns:p14="http://schemas.microsoft.com/office/powerpoint/2010/main" val="3519511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40</a:t>
            </a:fld>
            <a:endParaRPr lang="en-AU" dirty="0">
              <a:solidFill>
                <a:prstClr val="black"/>
              </a:solidFill>
            </a:endParaRPr>
          </a:p>
        </p:txBody>
      </p:sp>
    </p:spTree>
    <p:extLst>
      <p:ext uri="{BB962C8B-B14F-4D97-AF65-F5344CB8AC3E}">
        <p14:creationId xmlns:p14="http://schemas.microsoft.com/office/powerpoint/2010/main" val="2516264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41</a:t>
            </a:fld>
            <a:endParaRPr lang="en-AU" dirty="0">
              <a:solidFill>
                <a:prstClr val="black"/>
              </a:solidFill>
            </a:endParaRPr>
          </a:p>
        </p:txBody>
      </p:sp>
    </p:spTree>
    <p:extLst>
      <p:ext uri="{BB962C8B-B14F-4D97-AF65-F5344CB8AC3E}">
        <p14:creationId xmlns:p14="http://schemas.microsoft.com/office/powerpoint/2010/main" val="307631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t>4</a:t>
            </a:fld>
            <a:endParaRPr lang="en-AU"/>
          </a:p>
        </p:txBody>
      </p:sp>
    </p:spTree>
    <p:extLst>
      <p:ext uri="{BB962C8B-B14F-4D97-AF65-F5344CB8AC3E}">
        <p14:creationId xmlns:p14="http://schemas.microsoft.com/office/powerpoint/2010/main" val="4080007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 Display</a:t>
            </a:r>
            <a:r>
              <a:rPr lang="en-AU" i="1" baseline="0" dirty="0"/>
              <a:t> this slide during networking ]</a:t>
            </a:r>
            <a:endParaRPr lang="en-AU" i="1" dirty="0"/>
          </a:p>
        </p:txBody>
      </p:sp>
      <p:sp>
        <p:nvSpPr>
          <p:cNvPr id="4" name="Slide Number Placeholder 3"/>
          <p:cNvSpPr>
            <a:spLocks noGrp="1"/>
          </p:cNvSpPr>
          <p:nvPr>
            <p:ph type="sldNum" sz="quarter" idx="10"/>
          </p:nvPr>
        </p:nvSpPr>
        <p:spPr/>
        <p:txBody>
          <a:bodyPr/>
          <a:lstStyle/>
          <a:p>
            <a:fld id="{BDAE5785-46D7-A643-8BBD-0129D4DE8904}" type="slidenum">
              <a:rPr lang="en-US" smtClean="0"/>
              <a:t>42</a:t>
            </a:fld>
            <a:endParaRPr lang="en-US"/>
          </a:p>
        </p:txBody>
      </p:sp>
    </p:spTree>
    <p:extLst>
      <p:ext uri="{BB962C8B-B14F-4D97-AF65-F5344CB8AC3E}">
        <p14:creationId xmlns:p14="http://schemas.microsoft.com/office/powerpoint/2010/main" val="1129325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t>43</a:t>
            </a:fld>
            <a:endParaRPr lang="en-AU"/>
          </a:p>
        </p:txBody>
      </p:sp>
    </p:spTree>
    <p:extLst>
      <p:ext uri="{BB962C8B-B14F-4D97-AF65-F5344CB8AC3E}">
        <p14:creationId xmlns:p14="http://schemas.microsoft.com/office/powerpoint/2010/main" val="1257385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44</a:t>
            </a:fld>
            <a:endParaRPr lang="en-AU" dirty="0">
              <a:solidFill>
                <a:prstClr val="black"/>
              </a:solidFill>
            </a:endParaRPr>
          </a:p>
        </p:txBody>
      </p:sp>
    </p:spTree>
    <p:extLst>
      <p:ext uri="{BB962C8B-B14F-4D97-AF65-F5344CB8AC3E}">
        <p14:creationId xmlns:p14="http://schemas.microsoft.com/office/powerpoint/2010/main" val="99836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45</a:t>
            </a:fld>
            <a:endParaRPr lang="en-AU" dirty="0">
              <a:solidFill>
                <a:prstClr val="black"/>
              </a:solidFill>
            </a:endParaRPr>
          </a:p>
        </p:txBody>
      </p:sp>
    </p:spTree>
    <p:extLst>
      <p:ext uri="{BB962C8B-B14F-4D97-AF65-F5344CB8AC3E}">
        <p14:creationId xmlns:p14="http://schemas.microsoft.com/office/powerpoint/2010/main" val="1621919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46</a:t>
            </a:fld>
            <a:endParaRPr lang="en-AU" dirty="0">
              <a:solidFill>
                <a:prstClr val="black"/>
              </a:solidFill>
            </a:endParaRPr>
          </a:p>
        </p:txBody>
      </p:sp>
    </p:spTree>
    <p:extLst>
      <p:ext uri="{BB962C8B-B14F-4D97-AF65-F5344CB8AC3E}">
        <p14:creationId xmlns:p14="http://schemas.microsoft.com/office/powerpoint/2010/main" val="284271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47</a:t>
            </a:fld>
            <a:endParaRPr lang="en-AU" dirty="0">
              <a:solidFill>
                <a:prstClr val="black"/>
              </a:solidFill>
            </a:endParaRPr>
          </a:p>
        </p:txBody>
      </p:sp>
    </p:spTree>
    <p:extLst>
      <p:ext uri="{BB962C8B-B14F-4D97-AF65-F5344CB8AC3E}">
        <p14:creationId xmlns:p14="http://schemas.microsoft.com/office/powerpoint/2010/main" val="159836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48</a:t>
            </a:fld>
            <a:endParaRPr lang="en-AU" dirty="0">
              <a:solidFill>
                <a:prstClr val="black"/>
              </a:solidFill>
            </a:endParaRPr>
          </a:p>
        </p:txBody>
      </p:sp>
    </p:spTree>
    <p:extLst>
      <p:ext uri="{BB962C8B-B14F-4D97-AF65-F5344CB8AC3E}">
        <p14:creationId xmlns:p14="http://schemas.microsoft.com/office/powerpoint/2010/main" val="14621119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49</a:t>
            </a:fld>
            <a:endParaRPr lang="en-AU" dirty="0">
              <a:solidFill>
                <a:prstClr val="black"/>
              </a:solidFill>
            </a:endParaRPr>
          </a:p>
        </p:txBody>
      </p:sp>
    </p:spTree>
    <p:extLst>
      <p:ext uri="{BB962C8B-B14F-4D97-AF65-F5344CB8AC3E}">
        <p14:creationId xmlns:p14="http://schemas.microsoft.com/office/powerpoint/2010/main" val="6433456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50</a:t>
            </a:fld>
            <a:endParaRPr lang="en-AU" dirty="0">
              <a:solidFill>
                <a:prstClr val="black"/>
              </a:solidFill>
            </a:endParaRPr>
          </a:p>
        </p:txBody>
      </p:sp>
    </p:spTree>
    <p:extLst>
      <p:ext uri="{BB962C8B-B14F-4D97-AF65-F5344CB8AC3E}">
        <p14:creationId xmlns:p14="http://schemas.microsoft.com/office/powerpoint/2010/main" val="2061470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51</a:t>
            </a:fld>
            <a:endParaRPr lang="en-AU" dirty="0">
              <a:solidFill>
                <a:prstClr val="black"/>
              </a:solidFill>
            </a:endParaRPr>
          </a:p>
        </p:txBody>
      </p:sp>
    </p:spTree>
    <p:extLst>
      <p:ext uri="{BB962C8B-B14F-4D97-AF65-F5344CB8AC3E}">
        <p14:creationId xmlns:p14="http://schemas.microsoft.com/office/powerpoint/2010/main" val="31738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t>7</a:t>
            </a:fld>
            <a:endParaRPr lang="en-AU"/>
          </a:p>
        </p:txBody>
      </p:sp>
    </p:spTree>
    <p:extLst>
      <p:ext uri="{BB962C8B-B14F-4D97-AF65-F5344CB8AC3E}">
        <p14:creationId xmlns:p14="http://schemas.microsoft.com/office/powerpoint/2010/main" val="39994937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52</a:t>
            </a:fld>
            <a:endParaRPr lang="en-AU" dirty="0">
              <a:solidFill>
                <a:prstClr val="black"/>
              </a:solidFill>
            </a:endParaRPr>
          </a:p>
        </p:txBody>
      </p:sp>
    </p:spTree>
    <p:extLst>
      <p:ext uri="{BB962C8B-B14F-4D97-AF65-F5344CB8AC3E}">
        <p14:creationId xmlns:p14="http://schemas.microsoft.com/office/powerpoint/2010/main" val="4278220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53</a:t>
            </a:fld>
            <a:endParaRPr lang="en-AU" dirty="0">
              <a:solidFill>
                <a:prstClr val="black"/>
              </a:solidFill>
            </a:endParaRPr>
          </a:p>
        </p:txBody>
      </p:sp>
    </p:spTree>
    <p:extLst>
      <p:ext uri="{BB962C8B-B14F-4D97-AF65-F5344CB8AC3E}">
        <p14:creationId xmlns:p14="http://schemas.microsoft.com/office/powerpoint/2010/main" val="1376179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54</a:t>
            </a:fld>
            <a:endParaRPr lang="en-AU" dirty="0">
              <a:solidFill>
                <a:prstClr val="black"/>
              </a:solidFill>
            </a:endParaRPr>
          </a:p>
        </p:txBody>
      </p:sp>
    </p:spTree>
    <p:extLst>
      <p:ext uri="{BB962C8B-B14F-4D97-AF65-F5344CB8AC3E}">
        <p14:creationId xmlns:p14="http://schemas.microsoft.com/office/powerpoint/2010/main" val="18532892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55</a:t>
            </a:fld>
            <a:endParaRPr lang="en-AU" dirty="0">
              <a:solidFill>
                <a:prstClr val="black"/>
              </a:solidFill>
            </a:endParaRPr>
          </a:p>
        </p:txBody>
      </p:sp>
    </p:spTree>
    <p:extLst>
      <p:ext uri="{BB962C8B-B14F-4D97-AF65-F5344CB8AC3E}">
        <p14:creationId xmlns:p14="http://schemas.microsoft.com/office/powerpoint/2010/main" val="11791273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56</a:t>
            </a:fld>
            <a:endParaRPr lang="en-AU" dirty="0">
              <a:solidFill>
                <a:prstClr val="black"/>
              </a:solidFill>
            </a:endParaRPr>
          </a:p>
        </p:txBody>
      </p:sp>
    </p:spTree>
    <p:extLst>
      <p:ext uri="{BB962C8B-B14F-4D97-AF65-F5344CB8AC3E}">
        <p14:creationId xmlns:p14="http://schemas.microsoft.com/office/powerpoint/2010/main" val="6048971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57</a:t>
            </a:fld>
            <a:endParaRPr lang="en-AU" dirty="0">
              <a:solidFill>
                <a:prstClr val="black"/>
              </a:solidFill>
            </a:endParaRPr>
          </a:p>
        </p:txBody>
      </p:sp>
    </p:spTree>
    <p:extLst>
      <p:ext uri="{BB962C8B-B14F-4D97-AF65-F5344CB8AC3E}">
        <p14:creationId xmlns:p14="http://schemas.microsoft.com/office/powerpoint/2010/main" val="13920449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58</a:t>
            </a:fld>
            <a:endParaRPr lang="en-AU" dirty="0">
              <a:solidFill>
                <a:prstClr val="black"/>
              </a:solidFill>
            </a:endParaRPr>
          </a:p>
        </p:txBody>
      </p:sp>
    </p:spTree>
    <p:extLst>
      <p:ext uri="{BB962C8B-B14F-4D97-AF65-F5344CB8AC3E}">
        <p14:creationId xmlns:p14="http://schemas.microsoft.com/office/powerpoint/2010/main" val="1604548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59</a:t>
            </a:fld>
            <a:endParaRPr lang="en-AU" dirty="0">
              <a:solidFill>
                <a:prstClr val="black"/>
              </a:solidFill>
            </a:endParaRPr>
          </a:p>
        </p:txBody>
      </p:sp>
    </p:spTree>
    <p:extLst>
      <p:ext uri="{BB962C8B-B14F-4D97-AF65-F5344CB8AC3E}">
        <p14:creationId xmlns:p14="http://schemas.microsoft.com/office/powerpoint/2010/main" val="15575250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60</a:t>
            </a:fld>
            <a:endParaRPr lang="en-AU" dirty="0">
              <a:solidFill>
                <a:prstClr val="black"/>
              </a:solidFill>
            </a:endParaRPr>
          </a:p>
        </p:txBody>
      </p:sp>
    </p:spTree>
    <p:extLst>
      <p:ext uri="{BB962C8B-B14F-4D97-AF65-F5344CB8AC3E}">
        <p14:creationId xmlns:p14="http://schemas.microsoft.com/office/powerpoint/2010/main" val="6703253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solidFill>
                  <a:prstClr val="black"/>
                </a:solidFill>
              </a:rPr>
              <a:pPr/>
              <a:t>61</a:t>
            </a:fld>
            <a:endParaRPr lang="en-AU" dirty="0">
              <a:solidFill>
                <a:prstClr val="black"/>
              </a:solidFill>
            </a:endParaRPr>
          </a:p>
        </p:txBody>
      </p:sp>
    </p:spTree>
    <p:extLst>
      <p:ext uri="{BB962C8B-B14F-4D97-AF65-F5344CB8AC3E}">
        <p14:creationId xmlns:p14="http://schemas.microsoft.com/office/powerpoint/2010/main" val="1351474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Thank you to the AIIA for the invitation</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Currently, the GDPR has been in force for just over 48 hours – exciting times!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 you are all aware, the GDPR has certainly changed the privacy law landscape on an international scale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Today, I wanted to outline the privacy protections we have in place in Victoria and comment on what the GDPR means from a Victorian perspective </a:t>
            </a:r>
          </a:p>
          <a:p>
            <a:endParaRPr lang="en-US" dirty="0"/>
          </a:p>
        </p:txBody>
      </p:sp>
      <p:sp>
        <p:nvSpPr>
          <p:cNvPr id="4" name="Slide Number Placeholder 3"/>
          <p:cNvSpPr>
            <a:spLocks noGrp="1"/>
          </p:cNvSpPr>
          <p:nvPr>
            <p:ph type="sldNum" sz="quarter" idx="10"/>
          </p:nvPr>
        </p:nvSpPr>
        <p:spPr/>
        <p:txBody>
          <a:bodyPr/>
          <a:lstStyle/>
          <a:p>
            <a:fld id="{112BED7D-93BB-45B3-A0BC-954C87C9B4A3}"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20626624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t>62</a:t>
            </a:fld>
            <a:endParaRPr lang="en-AU"/>
          </a:p>
        </p:txBody>
      </p:sp>
    </p:spTree>
    <p:extLst>
      <p:ext uri="{BB962C8B-B14F-4D97-AF65-F5344CB8AC3E}">
        <p14:creationId xmlns:p14="http://schemas.microsoft.com/office/powerpoint/2010/main" val="32699322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 Display</a:t>
            </a:r>
            <a:r>
              <a:rPr lang="en-AU" i="1" baseline="0" dirty="0"/>
              <a:t> this slide during networking ]</a:t>
            </a:r>
            <a:endParaRPr lang="en-AU" i="1" dirty="0"/>
          </a:p>
        </p:txBody>
      </p:sp>
      <p:sp>
        <p:nvSpPr>
          <p:cNvPr id="4" name="Slide Number Placeholder 3"/>
          <p:cNvSpPr>
            <a:spLocks noGrp="1"/>
          </p:cNvSpPr>
          <p:nvPr>
            <p:ph type="sldNum" sz="quarter" idx="10"/>
          </p:nvPr>
        </p:nvSpPr>
        <p:spPr/>
        <p:txBody>
          <a:bodyPr/>
          <a:lstStyle/>
          <a:p>
            <a:fld id="{BDAE5785-46D7-A643-8BBD-0129D4DE8904}" type="slidenum">
              <a:rPr lang="en-US" smtClean="0"/>
              <a:t>63</a:t>
            </a:fld>
            <a:endParaRPr lang="en-US"/>
          </a:p>
        </p:txBody>
      </p:sp>
    </p:spTree>
    <p:extLst>
      <p:ext uri="{BB962C8B-B14F-4D97-AF65-F5344CB8AC3E}">
        <p14:creationId xmlns:p14="http://schemas.microsoft.com/office/powerpoint/2010/main" val="38700176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t>64</a:t>
            </a:fld>
            <a:endParaRPr lang="en-AU"/>
          </a:p>
        </p:txBody>
      </p:sp>
    </p:spTree>
    <p:extLst>
      <p:ext uri="{BB962C8B-B14F-4D97-AF65-F5344CB8AC3E}">
        <p14:creationId xmlns:p14="http://schemas.microsoft.com/office/powerpoint/2010/main" val="33399517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year, t</a:t>
            </a:r>
            <a:r>
              <a:rPr lang="en-US" sz="1200" kern="1200" dirty="0">
                <a:solidFill>
                  <a:schemeClr val="tx1"/>
                </a:solidFill>
                <a:effectLst/>
                <a:latin typeface="+mn-lt"/>
                <a:ea typeface="+mn-ea"/>
                <a:cs typeface="+mn-cs"/>
              </a:rPr>
              <a:t>he</a:t>
            </a:r>
            <a:r>
              <a:rPr lang="en-US" sz="1200" kern="1200" baseline="0" dirty="0">
                <a:solidFill>
                  <a:schemeClr val="tx1"/>
                </a:solidFill>
                <a:effectLst/>
                <a:latin typeface="+mn-lt"/>
                <a:ea typeface="+mn-ea"/>
                <a:cs typeface="+mn-cs"/>
              </a:rPr>
              <a:t> AIIA is also celebrating the 25</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anniversary of their </a:t>
            </a:r>
            <a:r>
              <a:rPr lang="en-US" sz="1200" kern="1200" baseline="0" dirty="0" err="1">
                <a:solidFill>
                  <a:schemeClr val="tx1"/>
                </a:solidFill>
                <a:effectLst/>
                <a:latin typeface="+mn-lt"/>
                <a:ea typeface="+mn-ea"/>
                <a:cs typeface="+mn-cs"/>
              </a:rPr>
              <a:t>iAwards</a:t>
            </a:r>
            <a:r>
              <a:rPr lang="en-US" sz="1200" kern="1200" baseline="0" dirty="0">
                <a:solidFill>
                  <a:schemeClr val="tx1"/>
                </a:solidFill>
                <a:effectLst/>
                <a:latin typeface="+mn-lt"/>
                <a:ea typeface="+mn-ea"/>
                <a:cs typeface="+mn-cs"/>
              </a:rPr>
              <a:t> Program. </a:t>
            </a: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iAwards</a:t>
            </a:r>
            <a:r>
              <a:rPr lang="en-US" sz="1200" kern="1200" dirty="0">
                <a:solidFill>
                  <a:schemeClr val="tx1"/>
                </a:solidFill>
                <a:effectLst/>
                <a:latin typeface="+mn-lt"/>
                <a:ea typeface="+mn-ea"/>
                <a:cs typeface="+mn-cs"/>
              </a:rPr>
              <a:t> is Australia’s largest digital innovation awards program, which for the past 25 years, has unearthed and rewarded Aussie innovations from the likes of Google Maps, </a:t>
            </a:r>
            <a:r>
              <a:rPr lang="en-US" sz="1200" kern="1200" dirty="0" err="1">
                <a:solidFill>
                  <a:schemeClr val="tx1"/>
                </a:solidFill>
                <a:effectLst/>
                <a:latin typeface="+mn-lt"/>
                <a:ea typeface="+mn-ea"/>
                <a:cs typeface="+mn-cs"/>
              </a:rPr>
              <a:t>Atlassian</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WiseTech</a:t>
            </a:r>
            <a:r>
              <a:rPr lang="en-US" sz="1200" kern="1200" dirty="0">
                <a:solidFill>
                  <a:schemeClr val="tx1"/>
                </a:solidFill>
                <a:effectLst/>
                <a:latin typeface="+mn-lt"/>
                <a:ea typeface="+mn-ea"/>
                <a:cs typeface="+mn-cs"/>
              </a:rPr>
              <a:t> Global.</a:t>
            </a:r>
          </a:p>
        </p:txBody>
      </p:sp>
      <p:sp>
        <p:nvSpPr>
          <p:cNvPr id="4" name="Slide Number Placeholder 3"/>
          <p:cNvSpPr>
            <a:spLocks noGrp="1"/>
          </p:cNvSpPr>
          <p:nvPr>
            <p:ph type="sldNum" sz="quarter" idx="10"/>
          </p:nvPr>
        </p:nvSpPr>
        <p:spPr/>
        <p:txBody>
          <a:bodyPr/>
          <a:lstStyle/>
          <a:p>
            <a:fld id="{BDAE5785-46D7-A643-8BBD-0129D4DE8904}" type="slidenum">
              <a:rPr lang="en-US" smtClean="0"/>
              <a:t>66</a:t>
            </a:fld>
            <a:endParaRPr lang="en-US"/>
          </a:p>
        </p:txBody>
      </p:sp>
    </p:spTree>
    <p:extLst>
      <p:ext uri="{BB962C8B-B14F-4D97-AF65-F5344CB8AC3E}">
        <p14:creationId xmlns:p14="http://schemas.microsoft.com/office/powerpoint/2010/main" val="15487984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 Display</a:t>
            </a:r>
            <a:r>
              <a:rPr lang="en-AU" i="1" baseline="0" dirty="0"/>
              <a:t> this slide during networking ]</a:t>
            </a:r>
            <a:endParaRPr lang="en-AU" i="1" dirty="0"/>
          </a:p>
        </p:txBody>
      </p:sp>
      <p:sp>
        <p:nvSpPr>
          <p:cNvPr id="4" name="Slide Number Placeholder 3"/>
          <p:cNvSpPr>
            <a:spLocks noGrp="1"/>
          </p:cNvSpPr>
          <p:nvPr>
            <p:ph type="sldNum" sz="quarter" idx="10"/>
          </p:nvPr>
        </p:nvSpPr>
        <p:spPr/>
        <p:txBody>
          <a:bodyPr/>
          <a:lstStyle/>
          <a:p>
            <a:fld id="{BDAE5785-46D7-A643-8BBD-0129D4DE8904}" type="slidenum">
              <a:rPr lang="en-US" smtClean="0"/>
              <a:t>67</a:t>
            </a:fld>
            <a:endParaRPr lang="en-US"/>
          </a:p>
        </p:txBody>
      </p:sp>
    </p:spTree>
    <p:extLst>
      <p:ext uri="{BB962C8B-B14F-4D97-AF65-F5344CB8AC3E}">
        <p14:creationId xmlns:p14="http://schemas.microsoft.com/office/powerpoint/2010/main" val="2402723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a:t>
            </a:r>
            <a:r>
              <a:rPr lang="en-US" i="1" baseline="0" dirty="0"/>
              <a:t>ew slide template, featuring an anniversary footer ]</a:t>
            </a:r>
            <a:endParaRPr lang="en-US" i="1" dirty="0"/>
          </a:p>
        </p:txBody>
      </p:sp>
      <p:sp>
        <p:nvSpPr>
          <p:cNvPr id="4" name="Slide Number Placeholder 3"/>
          <p:cNvSpPr>
            <a:spLocks noGrp="1"/>
          </p:cNvSpPr>
          <p:nvPr>
            <p:ph type="sldNum" sz="quarter" idx="10"/>
          </p:nvPr>
        </p:nvSpPr>
        <p:spPr/>
        <p:txBody>
          <a:bodyPr/>
          <a:lstStyle/>
          <a:p>
            <a:fld id="{1B2036DA-6BEF-4364-8E15-7074A36AF942}" type="slidenum">
              <a:rPr lang="en-AU" smtClean="0"/>
              <a:t>68</a:t>
            </a:fld>
            <a:endParaRPr lang="en-AU"/>
          </a:p>
        </p:txBody>
      </p:sp>
    </p:spTree>
    <p:extLst>
      <p:ext uri="{BB962C8B-B14F-4D97-AF65-F5344CB8AC3E}">
        <p14:creationId xmlns:p14="http://schemas.microsoft.com/office/powerpoint/2010/main" val="240491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381000" y="685800"/>
            <a:ext cx="6096000" cy="3429000"/>
          </a:xfrm>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charset="0"/>
              <a:buChar char="•"/>
              <a:tabLst/>
              <a:defRPr/>
            </a:pPr>
            <a:r>
              <a:rPr lang="en-AU" sz="1200" kern="1200" dirty="0">
                <a:solidFill>
                  <a:schemeClr val="tx1"/>
                </a:solidFill>
                <a:effectLst/>
                <a:latin typeface="+mn-lt"/>
                <a:ea typeface="+mn-ea"/>
                <a:cs typeface="+mn-cs"/>
              </a:rPr>
              <a:t>Let’s map out the regulatory approach to privacy in Victoria.</a:t>
            </a:r>
          </a:p>
        </p:txBody>
      </p:sp>
    </p:spTree>
    <p:extLst>
      <p:ext uri="{BB962C8B-B14F-4D97-AF65-F5344CB8AC3E}">
        <p14:creationId xmlns:p14="http://schemas.microsoft.com/office/powerpoint/2010/main" val="1784021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OVIC has combined regulatory oversight over privacy, FOI and data protection, administering the </a:t>
            </a:r>
            <a:r>
              <a:rPr lang="en-AU" sz="1200" i="1" kern="1200" dirty="0">
                <a:solidFill>
                  <a:schemeClr val="tx1"/>
                </a:solidFill>
                <a:effectLst/>
                <a:latin typeface="+mn-lt"/>
                <a:ea typeface="+mn-ea"/>
                <a:cs typeface="+mn-cs"/>
              </a:rPr>
              <a:t>Privacy and Data Protection Act 2014 </a:t>
            </a:r>
            <a:r>
              <a:rPr lang="en-AU" sz="1200"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PDP Act</a:t>
            </a:r>
            <a:r>
              <a:rPr lang="en-AU" sz="1200" kern="1200" dirty="0">
                <a:solidFill>
                  <a:schemeClr val="tx1"/>
                </a:solidFill>
                <a:effectLst/>
                <a:latin typeface="+mn-lt"/>
                <a:ea typeface="+mn-ea"/>
                <a:cs typeface="+mn-cs"/>
              </a:rPr>
              <a:t>)</a:t>
            </a:r>
            <a:r>
              <a:rPr lang="en-AU" sz="1200" i="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and the </a:t>
            </a:r>
            <a:r>
              <a:rPr lang="en-AU" sz="1200" i="1" kern="1200" dirty="0">
                <a:solidFill>
                  <a:schemeClr val="tx1"/>
                </a:solidFill>
                <a:effectLst/>
                <a:latin typeface="+mn-lt"/>
                <a:ea typeface="+mn-ea"/>
                <a:cs typeface="+mn-cs"/>
              </a:rPr>
              <a:t>Freedom of Information Act 1982 </a:t>
            </a:r>
            <a:r>
              <a:rPr lang="en-AU" sz="1200" kern="1200" dirty="0">
                <a:solidFill>
                  <a:schemeClr val="tx1"/>
                </a:solidFill>
                <a:effectLst/>
                <a:latin typeface="+mn-lt"/>
                <a:ea typeface="+mn-ea"/>
                <a:cs typeface="+mn-cs"/>
              </a:rPr>
              <a:t>(Vic)</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We are the only jurisdiction in Australia to have oversight over both privacy and data protection together.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legislative approach to privacy protections in Victoria under the PDP Act is principle based, rather than prescriptive.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ten IPPs under the PDP Act</a:t>
            </a:r>
            <a:r>
              <a:rPr lang="en-AU" sz="1200" i="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offer a degree of flexibility for compliance and many of the protections under the PDP Act are framed in terms of ‘reasonable steps’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For example, IPP 4 relating to data security, requires VPS organisations to take reasonable steps to protect the personal information they hold.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data security protections afforded under IPP 4 are supported by the legislative scope provided in Part 4 of the PDP Act, to issue a Victorian Protective Data Security Framework and Standards. Our data protection team is currently working to assist all VPS organisations captured by the Framework to demonstrate their adoption of the data protection Standards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 essence, the PDP Act operates to place obligations on the VPS to protect the personal information they hold.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IPPs are the minimum standard for privacy protections in Victoria. Higher protections can be achieved through legislation or carefully drafted agreements that outline privacy obligations and expectations.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Our office also works to proactively release guidance to assist VPS organisations navigate and interpret their obligations under the IPPs.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requires an ongoing analysis of the complexities in the regulatory landscape and working with stakeholders to identify emerging trends and challenges. </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2BED7D-93BB-45B3-A0BC-954C87C9B4A3}"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49651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381000" y="685800"/>
            <a:ext cx="6096000" cy="3429000"/>
          </a:xfrm>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Pct val="100000"/>
              <a:buFont typeface="Arial" charset="0"/>
              <a:buChar char="•"/>
              <a:tabLst/>
              <a:defRPr/>
            </a:pPr>
            <a:r>
              <a:rPr lang="en-AU" sz="1200" kern="1200" dirty="0">
                <a:solidFill>
                  <a:schemeClr val="tx1"/>
                </a:solidFill>
                <a:effectLst/>
                <a:latin typeface="+mn-lt"/>
                <a:ea typeface="+mn-ea"/>
                <a:cs typeface="+mn-cs"/>
              </a:rPr>
              <a:t>In contrast, the GDPR combines both a principles-based and prescriptive approach to privacy protections, outlined within the Regulation itself.</a:t>
            </a:r>
          </a:p>
        </p:txBody>
      </p:sp>
    </p:spTree>
    <p:extLst>
      <p:ext uri="{BB962C8B-B14F-4D97-AF65-F5344CB8AC3E}">
        <p14:creationId xmlns:p14="http://schemas.microsoft.com/office/powerpoint/2010/main" val="378125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F899A9A-A3A0-48B0-BBC7-968F3A46C4D4}" type="datetimeFigureOut">
              <a:rPr lang="en-AU" smtClean="0"/>
              <a:t>27/05/2018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960212-1E7C-467B-A948-D04A2FBD401F}" type="slidenum">
              <a:rPr lang="en-AU" smtClean="0"/>
              <a:t>‹#›</a:t>
            </a:fld>
            <a:endParaRPr lang="en-AU"/>
          </a:p>
        </p:txBody>
      </p:sp>
    </p:spTree>
    <p:extLst>
      <p:ext uri="{BB962C8B-B14F-4D97-AF65-F5344CB8AC3E}">
        <p14:creationId xmlns:p14="http://schemas.microsoft.com/office/powerpoint/2010/main" val="348261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F899A9A-A3A0-48B0-BBC7-968F3A46C4D4}" type="datetimeFigureOut">
              <a:rPr lang="en-AU" smtClean="0"/>
              <a:t>27/05/2018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960212-1E7C-467B-A948-D04A2FBD401F}" type="slidenum">
              <a:rPr lang="en-AU" smtClean="0"/>
              <a:t>‹#›</a:t>
            </a:fld>
            <a:endParaRPr lang="en-AU"/>
          </a:p>
        </p:txBody>
      </p:sp>
    </p:spTree>
    <p:extLst>
      <p:ext uri="{BB962C8B-B14F-4D97-AF65-F5344CB8AC3E}">
        <p14:creationId xmlns:p14="http://schemas.microsoft.com/office/powerpoint/2010/main" val="320058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F899A9A-A3A0-48B0-BBC7-968F3A46C4D4}" type="datetimeFigureOut">
              <a:rPr lang="en-AU" smtClean="0"/>
              <a:t>27/05/2018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960212-1E7C-467B-A948-D04A2FBD401F}" type="slidenum">
              <a:rPr lang="en-AU" smtClean="0"/>
              <a:t>‹#›</a:t>
            </a:fld>
            <a:endParaRPr lang="en-AU"/>
          </a:p>
        </p:txBody>
      </p:sp>
    </p:spTree>
    <p:extLst>
      <p:ext uri="{BB962C8B-B14F-4D97-AF65-F5344CB8AC3E}">
        <p14:creationId xmlns:p14="http://schemas.microsoft.com/office/powerpoint/2010/main" val="4092185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841772"/>
            <a:ext cx="6858001" cy="17907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1" y="2701528"/>
            <a:ext cx="6858001" cy="1241822"/>
          </a:xfrm>
        </p:spPr>
        <p:txBody>
          <a:bodyPr/>
          <a:lstStyle>
            <a:lvl1pPr marL="0" indent="0" algn="ctr">
              <a:buNone/>
              <a:defRPr sz="1800"/>
            </a:lvl1pPr>
            <a:lvl2pPr marL="342905" indent="0" algn="ctr">
              <a:buNone/>
              <a:defRPr sz="1500"/>
            </a:lvl2pPr>
            <a:lvl3pPr marL="685808" indent="0" algn="ctr">
              <a:buNone/>
              <a:defRPr sz="1350"/>
            </a:lvl3pPr>
            <a:lvl4pPr marL="1028713" indent="0" algn="ctr">
              <a:buNone/>
              <a:defRPr sz="1200"/>
            </a:lvl4pPr>
            <a:lvl5pPr marL="1371617" indent="0" algn="ctr">
              <a:buNone/>
              <a:defRPr sz="1200"/>
            </a:lvl5pPr>
            <a:lvl6pPr marL="1714522" indent="0" algn="ctr">
              <a:buNone/>
              <a:defRPr sz="1200"/>
            </a:lvl6pPr>
            <a:lvl7pPr marL="2057426" indent="0" algn="ctr">
              <a:buNone/>
              <a:defRPr sz="1200"/>
            </a:lvl7pPr>
            <a:lvl8pPr marL="2400330" indent="0" algn="ctr">
              <a:buNone/>
              <a:defRPr sz="1200"/>
            </a:lvl8pPr>
            <a:lvl9pPr marL="2743235"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24925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25560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5" indent="0">
              <a:buNone/>
              <a:defRPr sz="1500">
                <a:solidFill>
                  <a:schemeClr val="tx1">
                    <a:tint val="75000"/>
                  </a:schemeClr>
                </a:solidFill>
              </a:defRPr>
            </a:lvl2pPr>
            <a:lvl3pPr marL="685808" indent="0">
              <a:buNone/>
              <a:defRPr sz="1350">
                <a:solidFill>
                  <a:schemeClr val="tx1">
                    <a:tint val="75000"/>
                  </a:schemeClr>
                </a:solidFill>
              </a:defRPr>
            </a:lvl3pPr>
            <a:lvl4pPr marL="1028713" indent="0">
              <a:buNone/>
              <a:defRPr sz="1200">
                <a:solidFill>
                  <a:schemeClr val="tx1">
                    <a:tint val="75000"/>
                  </a:schemeClr>
                </a:solidFill>
              </a:defRPr>
            </a:lvl4pPr>
            <a:lvl5pPr marL="1371617" indent="0">
              <a:buNone/>
              <a:defRPr sz="1200">
                <a:solidFill>
                  <a:schemeClr val="tx1">
                    <a:tint val="75000"/>
                  </a:schemeClr>
                </a:solidFill>
              </a:defRPr>
            </a:lvl5pPr>
            <a:lvl6pPr marL="1714522" indent="0">
              <a:buNone/>
              <a:defRPr sz="1200">
                <a:solidFill>
                  <a:schemeClr val="tx1">
                    <a:tint val="75000"/>
                  </a:schemeClr>
                </a:solidFill>
              </a:defRPr>
            </a:lvl6pPr>
            <a:lvl7pPr marL="2057426" indent="0">
              <a:buNone/>
              <a:defRPr sz="1200">
                <a:solidFill>
                  <a:schemeClr val="tx1">
                    <a:tint val="75000"/>
                  </a:schemeClr>
                </a:solidFill>
              </a:defRPr>
            </a:lvl7pPr>
            <a:lvl8pPr marL="2400330" indent="0">
              <a:buNone/>
              <a:defRPr sz="1200">
                <a:solidFill>
                  <a:schemeClr val="tx1">
                    <a:tint val="75000"/>
                  </a:schemeClr>
                </a:solidFill>
              </a:defRPr>
            </a:lvl8pPr>
            <a:lvl9pPr marL="274323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5694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9576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4"/>
            <a:ext cx="7886700" cy="994172"/>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905" indent="0">
              <a:buNone/>
              <a:defRPr sz="1500" b="1"/>
            </a:lvl2pPr>
            <a:lvl3pPr marL="685808" indent="0">
              <a:buNone/>
              <a:defRPr sz="1350" b="1"/>
            </a:lvl3pPr>
            <a:lvl4pPr marL="1028713" indent="0">
              <a:buNone/>
              <a:defRPr sz="1200" b="1"/>
            </a:lvl4pPr>
            <a:lvl5pPr marL="1371617" indent="0">
              <a:buNone/>
              <a:defRPr sz="1200" b="1"/>
            </a:lvl5pPr>
            <a:lvl6pPr marL="1714522" indent="0">
              <a:buNone/>
              <a:defRPr sz="1200" b="1"/>
            </a:lvl6pPr>
            <a:lvl7pPr marL="2057426" indent="0">
              <a:buNone/>
              <a:defRPr sz="1200" b="1"/>
            </a:lvl7pPr>
            <a:lvl8pPr marL="2400330" indent="0">
              <a:buNone/>
              <a:defRPr sz="1200" b="1"/>
            </a:lvl8pPr>
            <a:lvl9pPr marL="274323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3" y="1878807"/>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5" indent="0">
              <a:buNone/>
              <a:defRPr sz="1500" b="1"/>
            </a:lvl2pPr>
            <a:lvl3pPr marL="685808" indent="0">
              <a:buNone/>
              <a:defRPr sz="1350" b="1"/>
            </a:lvl3pPr>
            <a:lvl4pPr marL="1028713" indent="0">
              <a:buNone/>
              <a:defRPr sz="1200" b="1"/>
            </a:lvl4pPr>
            <a:lvl5pPr marL="1371617" indent="0">
              <a:buNone/>
              <a:defRPr sz="1200" b="1"/>
            </a:lvl5pPr>
            <a:lvl6pPr marL="1714522" indent="0">
              <a:buNone/>
              <a:defRPr sz="1200" b="1"/>
            </a:lvl6pPr>
            <a:lvl7pPr marL="2057426" indent="0">
              <a:buNone/>
              <a:defRPr sz="1200" b="1"/>
            </a:lvl7pPr>
            <a:lvl8pPr marL="2400330" indent="0">
              <a:buNone/>
              <a:defRPr sz="1200" b="1"/>
            </a:lvl8pPr>
            <a:lvl9pPr marL="274323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7"/>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3987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11603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28447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2"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5" indent="0">
              <a:buNone/>
              <a:defRPr sz="1050"/>
            </a:lvl2pPr>
            <a:lvl3pPr marL="685808" indent="0">
              <a:buNone/>
              <a:defRPr sz="900"/>
            </a:lvl3pPr>
            <a:lvl4pPr marL="1028713" indent="0">
              <a:buNone/>
              <a:defRPr sz="750"/>
            </a:lvl4pPr>
            <a:lvl5pPr marL="1371617" indent="0">
              <a:buNone/>
              <a:defRPr sz="750"/>
            </a:lvl5pPr>
            <a:lvl6pPr marL="1714522" indent="0">
              <a:buNone/>
              <a:defRPr sz="750"/>
            </a:lvl6pPr>
            <a:lvl7pPr marL="2057426" indent="0">
              <a:buNone/>
              <a:defRPr sz="750"/>
            </a:lvl7pPr>
            <a:lvl8pPr marL="2400330" indent="0">
              <a:buNone/>
              <a:defRPr sz="750"/>
            </a:lvl8pPr>
            <a:lvl9pPr marL="2743235"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9415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F899A9A-A3A0-48B0-BBC7-968F3A46C4D4}" type="datetimeFigureOut">
              <a:rPr lang="en-AU" smtClean="0"/>
              <a:t>27/05/2018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960212-1E7C-467B-A948-D04A2FBD401F}" type="slidenum">
              <a:rPr lang="en-AU" smtClean="0"/>
              <a:t>‹#›</a:t>
            </a:fld>
            <a:endParaRPr lang="en-AU"/>
          </a:p>
        </p:txBody>
      </p:sp>
    </p:spTree>
    <p:extLst>
      <p:ext uri="{BB962C8B-B14F-4D97-AF65-F5344CB8AC3E}">
        <p14:creationId xmlns:p14="http://schemas.microsoft.com/office/powerpoint/2010/main" val="1257195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2" y="740569"/>
            <a:ext cx="4629150" cy="3655219"/>
          </a:xfrm>
        </p:spPr>
        <p:txBody>
          <a:bodyPr/>
          <a:lstStyle>
            <a:lvl1pPr marL="0" indent="0">
              <a:buNone/>
              <a:defRPr sz="2400"/>
            </a:lvl1pPr>
            <a:lvl2pPr marL="342905" indent="0">
              <a:buNone/>
              <a:defRPr sz="2100"/>
            </a:lvl2pPr>
            <a:lvl3pPr marL="685808" indent="0">
              <a:buNone/>
              <a:defRPr sz="1800"/>
            </a:lvl3pPr>
            <a:lvl4pPr marL="1028713" indent="0">
              <a:buNone/>
              <a:defRPr sz="1500"/>
            </a:lvl4pPr>
            <a:lvl5pPr marL="1371617" indent="0">
              <a:buNone/>
              <a:defRPr sz="1500"/>
            </a:lvl5pPr>
            <a:lvl6pPr marL="1714522" indent="0">
              <a:buNone/>
              <a:defRPr sz="1500"/>
            </a:lvl6pPr>
            <a:lvl7pPr marL="2057426" indent="0">
              <a:buNone/>
              <a:defRPr sz="1500"/>
            </a:lvl7pPr>
            <a:lvl8pPr marL="2400330" indent="0">
              <a:buNone/>
              <a:defRPr sz="1500"/>
            </a:lvl8pPr>
            <a:lvl9pPr marL="2743235" indent="0">
              <a:buNone/>
              <a:defRPr sz="1500"/>
            </a:lvl9pPr>
          </a:lstStyle>
          <a:p>
            <a:endParaRPr lang="en-IN"/>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5" indent="0">
              <a:buNone/>
              <a:defRPr sz="1050"/>
            </a:lvl2pPr>
            <a:lvl3pPr marL="685808" indent="0">
              <a:buNone/>
              <a:defRPr sz="900"/>
            </a:lvl3pPr>
            <a:lvl4pPr marL="1028713" indent="0">
              <a:buNone/>
              <a:defRPr sz="750"/>
            </a:lvl4pPr>
            <a:lvl5pPr marL="1371617" indent="0">
              <a:buNone/>
              <a:defRPr sz="750"/>
            </a:lvl5pPr>
            <a:lvl6pPr marL="1714522" indent="0">
              <a:buNone/>
              <a:defRPr sz="750"/>
            </a:lvl6pPr>
            <a:lvl7pPr marL="2057426" indent="0">
              <a:buNone/>
              <a:defRPr sz="750"/>
            </a:lvl7pPr>
            <a:lvl8pPr marL="2400330" indent="0">
              <a:buNone/>
              <a:defRPr sz="750"/>
            </a:lvl8pPr>
            <a:lvl9pPr marL="2743235"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855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00136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83660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841772"/>
            <a:ext cx="6858001" cy="17907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1" y="2701528"/>
            <a:ext cx="6858001" cy="1241822"/>
          </a:xfrm>
        </p:spPr>
        <p:txBody>
          <a:bodyPr/>
          <a:lstStyle>
            <a:lvl1pPr marL="0" indent="0" algn="ctr">
              <a:buNone/>
              <a:defRPr sz="1800"/>
            </a:lvl1pPr>
            <a:lvl2pPr marL="342905" indent="0" algn="ctr">
              <a:buNone/>
              <a:defRPr sz="1500"/>
            </a:lvl2pPr>
            <a:lvl3pPr marL="685808" indent="0" algn="ctr">
              <a:buNone/>
              <a:defRPr sz="1350"/>
            </a:lvl3pPr>
            <a:lvl4pPr marL="1028713" indent="0" algn="ctr">
              <a:buNone/>
              <a:defRPr sz="1200"/>
            </a:lvl4pPr>
            <a:lvl5pPr marL="1371617" indent="0" algn="ctr">
              <a:buNone/>
              <a:defRPr sz="1200"/>
            </a:lvl5pPr>
            <a:lvl6pPr marL="1714522" indent="0" algn="ctr">
              <a:buNone/>
              <a:defRPr sz="1200"/>
            </a:lvl6pPr>
            <a:lvl7pPr marL="2057426" indent="0" algn="ctr">
              <a:buNone/>
              <a:defRPr sz="1200"/>
            </a:lvl7pPr>
            <a:lvl8pPr marL="2400330" indent="0" algn="ctr">
              <a:buNone/>
              <a:defRPr sz="1200"/>
            </a:lvl8pPr>
            <a:lvl9pPr marL="2743235"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94554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2909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5" indent="0">
              <a:buNone/>
              <a:defRPr sz="1500">
                <a:solidFill>
                  <a:schemeClr val="tx1">
                    <a:tint val="75000"/>
                  </a:schemeClr>
                </a:solidFill>
              </a:defRPr>
            </a:lvl2pPr>
            <a:lvl3pPr marL="685808" indent="0">
              <a:buNone/>
              <a:defRPr sz="1350">
                <a:solidFill>
                  <a:schemeClr val="tx1">
                    <a:tint val="75000"/>
                  </a:schemeClr>
                </a:solidFill>
              </a:defRPr>
            </a:lvl3pPr>
            <a:lvl4pPr marL="1028713" indent="0">
              <a:buNone/>
              <a:defRPr sz="1200">
                <a:solidFill>
                  <a:schemeClr val="tx1">
                    <a:tint val="75000"/>
                  </a:schemeClr>
                </a:solidFill>
              </a:defRPr>
            </a:lvl4pPr>
            <a:lvl5pPr marL="1371617" indent="0">
              <a:buNone/>
              <a:defRPr sz="1200">
                <a:solidFill>
                  <a:schemeClr val="tx1">
                    <a:tint val="75000"/>
                  </a:schemeClr>
                </a:solidFill>
              </a:defRPr>
            </a:lvl5pPr>
            <a:lvl6pPr marL="1714522" indent="0">
              <a:buNone/>
              <a:defRPr sz="1200">
                <a:solidFill>
                  <a:schemeClr val="tx1">
                    <a:tint val="75000"/>
                  </a:schemeClr>
                </a:solidFill>
              </a:defRPr>
            </a:lvl6pPr>
            <a:lvl7pPr marL="2057426" indent="0">
              <a:buNone/>
              <a:defRPr sz="1200">
                <a:solidFill>
                  <a:schemeClr val="tx1">
                    <a:tint val="75000"/>
                  </a:schemeClr>
                </a:solidFill>
              </a:defRPr>
            </a:lvl7pPr>
            <a:lvl8pPr marL="2400330" indent="0">
              <a:buNone/>
              <a:defRPr sz="1200">
                <a:solidFill>
                  <a:schemeClr val="tx1">
                    <a:tint val="75000"/>
                  </a:schemeClr>
                </a:solidFill>
              </a:defRPr>
            </a:lvl8pPr>
            <a:lvl9pPr marL="274323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77552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41336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4"/>
            <a:ext cx="7886700" cy="994172"/>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905" indent="0">
              <a:buNone/>
              <a:defRPr sz="1500" b="1"/>
            </a:lvl2pPr>
            <a:lvl3pPr marL="685808" indent="0">
              <a:buNone/>
              <a:defRPr sz="1350" b="1"/>
            </a:lvl3pPr>
            <a:lvl4pPr marL="1028713" indent="0">
              <a:buNone/>
              <a:defRPr sz="1200" b="1"/>
            </a:lvl4pPr>
            <a:lvl5pPr marL="1371617" indent="0">
              <a:buNone/>
              <a:defRPr sz="1200" b="1"/>
            </a:lvl5pPr>
            <a:lvl6pPr marL="1714522" indent="0">
              <a:buNone/>
              <a:defRPr sz="1200" b="1"/>
            </a:lvl6pPr>
            <a:lvl7pPr marL="2057426" indent="0">
              <a:buNone/>
              <a:defRPr sz="1200" b="1"/>
            </a:lvl7pPr>
            <a:lvl8pPr marL="2400330" indent="0">
              <a:buNone/>
              <a:defRPr sz="1200" b="1"/>
            </a:lvl8pPr>
            <a:lvl9pPr marL="274323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3" y="1878807"/>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5" indent="0">
              <a:buNone/>
              <a:defRPr sz="1500" b="1"/>
            </a:lvl2pPr>
            <a:lvl3pPr marL="685808" indent="0">
              <a:buNone/>
              <a:defRPr sz="1350" b="1"/>
            </a:lvl3pPr>
            <a:lvl4pPr marL="1028713" indent="0">
              <a:buNone/>
              <a:defRPr sz="1200" b="1"/>
            </a:lvl4pPr>
            <a:lvl5pPr marL="1371617" indent="0">
              <a:buNone/>
              <a:defRPr sz="1200" b="1"/>
            </a:lvl5pPr>
            <a:lvl6pPr marL="1714522" indent="0">
              <a:buNone/>
              <a:defRPr sz="1200" b="1"/>
            </a:lvl6pPr>
            <a:lvl7pPr marL="2057426" indent="0">
              <a:buNone/>
              <a:defRPr sz="1200" b="1"/>
            </a:lvl7pPr>
            <a:lvl8pPr marL="2400330" indent="0">
              <a:buNone/>
              <a:defRPr sz="1200" b="1"/>
            </a:lvl8pPr>
            <a:lvl9pPr marL="274323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7"/>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37498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8023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8479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99A9A-A3A0-48B0-BBC7-968F3A46C4D4}" type="datetimeFigureOut">
              <a:rPr lang="en-AU" smtClean="0"/>
              <a:t>27/05/2018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960212-1E7C-467B-A948-D04A2FBD401F}" type="slidenum">
              <a:rPr lang="en-AU" smtClean="0"/>
              <a:t>‹#›</a:t>
            </a:fld>
            <a:endParaRPr lang="en-AU"/>
          </a:p>
        </p:txBody>
      </p:sp>
    </p:spTree>
    <p:extLst>
      <p:ext uri="{BB962C8B-B14F-4D97-AF65-F5344CB8AC3E}">
        <p14:creationId xmlns:p14="http://schemas.microsoft.com/office/powerpoint/2010/main" val="1348742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2"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5" indent="0">
              <a:buNone/>
              <a:defRPr sz="1050"/>
            </a:lvl2pPr>
            <a:lvl3pPr marL="685808" indent="0">
              <a:buNone/>
              <a:defRPr sz="900"/>
            </a:lvl3pPr>
            <a:lvl4pPr marL="1028713" indent="0">
              <a:buNone/>
              <a:defRPr sz="750"/>
            </a:lvl4pPr>
            <a:lvl5pPr marL="1371617" indent="0">
              <a:buNone/>
              <a:defRPr sz="750"/>
            </a:lvl5pPr>
            <a:lvl6pPr marL="1714522" indent="0">
              <a:buNone/>
              <a:defRPr sz="750"/>
            </a:lvl6pPr>
            <a:lvl7pPr marL="2057426" indent="0">
              <a:buNone/>
              <a:defRPr sz="750"/>
            </a:lvl7pPr>
            <a:lvl8pPr marL="2400330" indent="0">
              <a:buNone/>
              <a:defRPr sz="750"/>
            </a:lvl8pPr>
            <a:lvl9pPr marL="2743235"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55516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2" y="740569"/>
            <a:ext cx="4629150" cy="3655219"/>
          </a:xfrm>
        </p:spPr>
        <p:txBody>
          <a:bodyPr/>
          <a:lstStyle>
            <a:lvl1pPr marL="0" indent="0">
              <a:buNone/>
              <a:defRPr sz="2400"/>
            </a:lvl1pPr>
            <a:lvl2pPr marL="342905" indent="0">
              <a:buNone/>
              <a:defRPr sz="2100"/>
            </a:lvl2pPr>
            <a:lvl3pPr marL="685808" indent="0">
              <a:buNone/>
              <a:defRPr sz="1800"/>
            </a:lvl3pPr>
            <a:lvl4pPr marL="1028713" indent="0">
              <a:buNone/>
              <a:defRPr sz="1500"/>
            </a:lvl4pPr>
            <a:lvl5pPr marL="1371617" indent="0">
              <a:buNone/>
              <a:defRPr sz="1500"/>
            </a:lvl5pPr>
            <a:lvl6pPr marL="1714522" indent="0">
              <a:buNone/>
              <a:defRPr sz="1500"/>
            </a:lvl6pPr>
            <a:lvl7pPr marL="2057426" indent="0">
              <a:buNone/>
              <a:defRPr sz="1500"/>
            </a:lvl7pPr>
            <a:lvl8pPr marL="2400330" indent="0">
              <a:buNone/>
              <a:defRPr sz="1500"/>
            </a:lvl8pPr>
            <a:lvl9pPr marL="2743235" indent="0">
              <a:buNone/>
              <a:defRPr sz="1500"/>
            </a:lvl9pPr>
          </a:lstStyle>
          <a:p>
            <a:endParaRPr lang="en-IN"/>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5" indent="0">
              <a:buNone/>
              <a:defRPr sz="1050"/>
            </a:lvl2pPr>
            <a:lvl3pPr marL="685808" indent="0">
              <a:buNone/>
              <a:defRPr sz="900"/>
            </a:lvl3pPr>
            <a:lvl4pPr marL="1028713" indent="0">
              <a:buNone/>
              <a:defRPr sz="750"/>
            </a:lvl4pPr>
            <a:lvl5pPr marL="1371617" indent="0">
              <a:buNone/>
              <a:defRPr sz="750"/>
            </a:lvl5pPr>
            <a:lvl6pPr marL="1714522" indent="0">
              <a:buNone/>
              <a:defRPr sz="750"/>
            </a:lvl6pPr>
            <a:lvl7pPr marL="2057426" indent="0">
              <a:buNone/>
              <a:defRPr sz="750"/>
            </a:lvl7pPr>
            <a:lvl8pPr marL="2400330" indent="0">
              <a:buNone/>
              <a:defRPr sz="750"/>
            </a:lvl8pPr>
            <a:lvl9pPr marL="2743235"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44239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91832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7304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4" y="401"/>
            <a:ext cx="9142570" cy="514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778616" y="4161993"/>
            <a:ext cx="4073154" cy="546697"/>
          </a:xfrm>
          <a:prstGeom prst="rect">
            <a:avLst/>
          </a:prstGeom>
        </p:spPr>
        <p:txBody>
          <a:bodyPr/>
          <a:lstStyle>
            <a:lvl1pPr marL="0" indent="0" algn="l">
              <a:buNone/>
              <a:defRPr sz="1500" b="0" i="0">
                <a:solidFill>
                  <a:srgbClr val="FFFFFF"/>
                </a:solidFill>
                <a:latin typeface="Calibri" charset="0"/>
                <a:ea typeface="Calibri" charset="0"/>
                <a:cs typeface="Calibri"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3" name="Title 1"/>
          <p:cNvSpPr>
            <a:spLocks noGrp="1"/>
          </p:cNvSpPr>
          <p:nvPr>
            <p:ph type="title"/>
          </p:nvPr>
        </p:nvSpPr>
        <p:spPr>
          <a:xfrm>
            <a:off x="4778616" y="2791760"/>
            <a:ext cx="4073154" cy="998645"/>
          </a:xfrm>
          <a:prstGeom prst="rect">
            <a:avLst/>
          </a:prstGeom>
        </p:spPr>
        <p:txBody>
          <a:bodyPr/>
          <a:lstStyle>
            <a:lvl1pPr algn="l">
              <a:defRPr sz="2850" b="1" baseline="0">
                <a:solidFill>
                  <a:schemeClr val="bg1"/>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2472442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447"/>
            <a:ext cx="9142412" cy="514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76298" y="2405841"/>
            <a:ext cx="4026021" cy="655513"/>
          </a:xfrm>
          <a:prstGeom prst="rect">
            <a:avLst/>
          </a:prstGeom>
        </p:spPr>
        <p:txBody>
          <a:bodyPr/>
          <a:lstStyle>
            <a:lvl1pPr marL="0" indent="0" algn="l">
              <a:buNone/>
              <a:defRPr sz="1500" b="0" i="0" baseline="0">
                <a:solidFill>
                  <a:srgbClr val="FFFFFF"/>
                </a:solidFill>
                <a:latin typeface="Calibri" charset="0"/>
                <a:ea typeface="Calibri" charset="0"/>
                <a:cs typeface="Calibri"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3" name="Title 1"/>
          <p:cNvSpPr>
            <a:spLocks noGrp="1"/>
          </p:cNvSpPr>
          <p:nvPr>
            <p:ph type="title"/>
          </p:nvPr>
        </p:nvSpPr>
        <p:spPr>
          <a:xfrm>
            <a:off x="376298" y="451556"/>
            <a:ext cx="4026021" cy="1749778"/>
          </a:xfrm>
          <a:prstGeom prst="rect">
            <a:avLst/>
          </a:prstGeom>
        </p:spPr>
        <p:txBody>
          <a:bodyPr/>
          <a:lstStyle>
            <a:lvl1pPr marL="0" indent="0" algn="l">
              <a:defRPr sz="2850" b="1" baseline="0">
                <a:solidFill>
                  <a:schemeClr val="bg1"/>
                </a:solidFill>
                <a:latin typeface="Calibri" charset="0"/>
                <a:ea typeface="Calibri" charset="0"/>
                <a:cs typeface="Calibri" charset="0"/>
              </a:defRPr>
            </a:lvl1p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64401" y="4328857"/>
            <a:ext cx="155939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21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64400" y="765722"/>
            <a:ext cx="8223194" cy="416411"/>
          </a:xfrm>
          <a:prstGeom prst="rect">
            <a:avLst/>
          </a:prstGeom>
        </p:spPr>
        <p:txBody>
          <a:bodyPr lIns="0" rIns="0"/>
          <a:lstStyle>
            <a:lvl1pPr algn="l">
              <a:defRPr sz="2400" b="1" baseline="0">
                <a:solidFill>
                  <a:srgbClr val="430098"/>
                </a:solidFill>
                <a:latin typeface="Calibri" charset="0"/>
                <a:ea typeface="Calibri" charset="0"/>
                <a:cs typeface="Calibri" charset="0"/>
              </a:defRPr>
            </a:lvl1pPr>
          </a:lstStyle>
          <a:p>
            <a:r>
              <a:rPr lang="en-US" dirty="0"/>
              <a:t>Click to edit Master title style</a:t>
            </a:r>
          </a:p>
        </p:txBody>
      </p:sp>
      <p:sp>
        <p:nvSpPr>
          <p:cNvPr id="3" name="Content Placeholder 2"/>
          <p:cNvSpPr>
            <a:spLocks noGrp="1"/>
          </p:cNvSpPr>
          <p:nvPr>
            <p:ph idx="1"/>
          </p:nvPr>
        </p:nvSpPr>
        <p:spPr>
          <a:xfrm>
            <a:off x="464400" y="1383618"/>
            <a:ext cx="8223194" cy="2700300"/>
          </a:xfrm>
          <a:prstGeom prst="rect">
            <a:avLst/>
          </a:prstGeom>
        </p:spPr>
        <p:txBody>
          <a:bodyPr lIns="0" rIns="0"/>
          <a:lstStyle>
            <a:lvl1pPr marL="0" indent="0">
              <a:buNone/>
              <a:defRPr sz="1800" b="1" i="0" baseline="0">
                <a:solidFill>
                  <a:schemeClr val="accent4"/>
                </a:solidFill>
                <a:latin typeface="Calibri" charset="0"/>
                <a:ea typeface="Calibri" charset="0"/>
                <a:cs typeface="Calibri" charset="0"/>
              </a:defRPr>
            </a:lvl1pPr>
            <a:lvl2pPr marL="5954" indent="0">
              <a:buNone/>
              <a:tabLst/>
              <a:defRPr sz="1500" b="0" i="0">
                <a:solidFill>
                  <a:schemeClr val="accent4"/>
                </a:solidFill>
                <a:latin typeface="Calibri" charset="0"/>
                <a:ea typeface="Calibri" charset="0"/>
                <a:cs typeface="Calibri" charset="0"/>
              </a:defRPr>
            </a:lvl2pPr>
            <a:lvl3pPr marL="239316" indent="-239316">
              <a:tabLst/>
              <a:defRPr sz="1500" b="0" i="0">
                <a:solidFill>
                  <a:schemeClr val="accent4"/>
                </a:solidFill>
                <a:latin typeface="Calibri" charset="0"/>
                <a:ea typeface="Calibri" charset="0"/>
                <a:cs typeface="Calibri" charset="0"/>
              </a:defRPr>
            </a:lvl3pPr>
            <a:lvl4pPr marL="570310" indent="-302419">
              <a:buFont typeface="Calibri" panose="020F0502020204030204" pitchFamily="34" charset="0"/>
              <a:buChar char="–"/>
              <a:tabLst/>
              <a:defRPr sz="1500" b="0" i="0">
                <a:solidFill>
                  <a:schemeClr val="accent4"/>
                </a:solidFill>
                <a:latin typeface="Calibri" charset="0"/>
                <a:ea typeface="Calibri" charset="0"/>
                <a:cs typeface="Calibri" charset="0"/>
              </a:defRPr>
            </a:lvl4pPr>
            <a:lvl5pPr marL="866775" indent="-296466">
              <a:buFont typeface="Arial" charset="0"/>
              <a:buChar char="•"/>
              <a:tabLst/>
              <a:defRPr sz="1500" b="0" i="0">
                <a:solidFill>
                  <a:schemeClr val="accent4"/>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464400" y="361256"/>
            <a:ext cx="8223194" cy="189000"/>
          </a:xfrm>
          <a:prstGeom prst="rect">
            <a:avLst/>
          </a:prstGeom>
        </p:spPr>
        <p:txBody>
          <a:bodyPr lIns="0" rIns="0"/>
          <a:lstStyle>
            <a:lvl1pPr marL="0" indent="0">
              <a:buNone/>
              <a:defRPr sz="900" baseline="0">
                <a:solidFill>
                  <a:schemeClr val="accent4"/>
                </a:solidFill>
              </a:defRPr>
            </a:lvl1pPr>
          </a:lstStyle>
          <a:p>
            <a:pPr lvl="0"/>
            <a:r>
              <a:rPr lang="en-US" dirty="0"/>
              <a:t>Click to edit Master text styles</a:t>
            </a:r>
          </a:p>
        </p:txBody>
      </p:sp>
      <p:pic>
        <p:nvPicPr>
          <p:cNvPr id="5" name="Picture 3" descr="\\internal.vic.gov.au\DPC\HomeDirs1\vicum6x\Desktop\Untitled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6406" y="582004"/>
            <a:ext cx="8231188" cy="214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92344" y="4792164"/>
            <a:ext cx="2695250" cy="108000"/>
          </a:xfrm>
          <a:prstGeom prst="rect">
            <a:avLst/>
          </a:prstGeom>
        </p:spPr>
      </p:pic>
    </p:spTree>
    <p:extLst>
      <p:ext uri="{BB962C8B-B14F-4D97-AF65-F5344CB8AC3E}">
        <p14:creationId xmlns:p14="http://schemas.microsoft.com/office/powerpoint/2010/main" val="2431950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4854575" y="765722"/>
            <a:ext cx="3855792" cy="3299586"/>
          </a:xfrm>
          <a:prstGeom prst="rect">
            <a:avLst/>
          </a:prstGeom>
        </p:spPr>
        <p:txBody>
          <a:bodyPr/>
          <a:lstStyle>
            <a:lvl1pPr marL="0" indent="0">
              <a:buNone/>
              <a:defRPr sz="1500">
                <a:solidFill>
                  <a:schemeClr val="tx1">
                    <a:lumMod val="50000"/>
                    <a:lumOff val="50000"/>
                  </a:schemeClr>
                </a:solidFill>
              </a:defRPr>
            </a:lvl1pPr>
          </a:lstStyle>
          <a:p>
            <a:pPr lvl="0"/>
            <a:endParaRPr lang="en-US"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2344" y="4792823"/>
            <a:ext cx="2695250" cy="108000"/>
          </a:xfrm>
          <a:prstGeom prst="rect">
            <a:avLst/>
          </a:prstGeom>
        </p:spPr>
      </p:pic>
      <p:pic>
        <p:nvPicPr>
          <p:cNvPr id="8" name="Picture 3" descr="\\internal.vic.gov.au\DPC\HomeDirs1\vicum6x\Desktop\Untitled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6406" y="582004"/>
            <a:ext cx="8231188" cy="2143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464400" y="765722"/>
            <a:ext cx="4173588" cy="416411"/>
          </a:xfrm>
          <a:prstGeom prst="rect">
            <a:avLst/>
          </a:prstGeom>
        </p:spPr>
        <p:txBody>
          <a:bodyPr lIns="0" rIns="0"/>
          <a:lstStyle>
            <a:lvl1pPr algn="l">
              <a:defRPr sz="2400" b="1" baseline="0">
                <a:solidFill>
                  <a:srgbClr val="430098"/>
                </a:solidFill>
                <a:latin typeface="Calibri" charset="0"/>
                <a:ea typeface="Calibri" charset="0"/>
                <a:cs typeface="Calibri" charset="0"/>
              </a:defRPr>
            </a:lvl1pPr>
          </a:lstStyle>
          <a:p>
            <a:r>
              <a:rPr lang="en-US" dirty="0"/>
              <a:t>Click to edit Master title</a:t>
            </a:r>
          </a:p>
        </p:txBody>
      </p:sp>
      <p:sp>
        <p:nvSpPr>
          <p:cNvPr id="13" name="Content Placeholder 2"/>
          <p:cNvSpPr>
            <a:spLocks noGrp="1"/>
          </p:cNvSpPr>
          <p:nvPr>
            <p:ph idx="1"/>
          </p:nvPr>
        </p:nvSpPr>
        <p:spPr>
          <a:xfrm>
            <a:off x="464400" y="1383618"/>
            <a:ext cx="4173588" cy="2681690"/>
          </a:xfrm>
          <a:prstGeom prst="rect">
            <a:avLst/>
          </a:prstGeom>
        </p:spPr>
        <p:txBody>
          <a:bodyPr lIns="0" rIns="0"/>
          <a:lstStyle>
            <a:lvl1pPr marL="0" indent="0">
              <a:buNone/>
              <a:defRPr sz="1800" b="1" i="0" baseline="0">
                <a:solidFill>
                  <a:schemeClr val="accent4"/>
                </a:solidFill>
                <a:latin typeface="Calibri" charset="0"/>
                <a:ea typeface="Calibri" charset="0"/>
                <a:cs typeface="Calibri" charset="0"/>
              </a:defRPr>
            </a:lvl1pPr>
            <a:lvl2pPr marL="5954" indent="0">
              <a:buNone/>
              <a:tabLst/>
              <a:defRPr sz="1500" b="0" i="0">
                <a:solidFill>
                  <a:schemeClr val="accent4"/>
                </a:solidFill>
                <a:latin typeface="Calibri" charset="0"/>
                <a:ea typeface="Calibri" charset="0"/>
                <a:cs typeface="Calibri" charset="0"/>
              </a:defRPr>
            </a:lvl2pPr>
            <a:lvl3pPr marL="239316" indent="-239316">
              <a:tabLst/>
              <a:defRPr sz="1500" b="0" i="0">
                <a:solidFill>
                  <a:schemeClr val="accent4"/>
                </a:solidFill>
                <a:latin typeface="Calibri" charset="0"/>
                <a:ea typeface="Calibri" charset="0"/>
                <a:cs typeface="Calibri" charset="0"/>
              </a:defRPr>
            </a:lvl3pPr>
            <a:lvl4pPr marL="570310" indent="-302419">
              <a:buFont typeface="Calibri" panose="020F0502020204030204" pitchFamily="34" charset="0"/>
              <a:buChar char="–"/>
              <a:tabLst/>
              <a:defRPr sz="1500" b="0" i="0">
                <a:solidFill>
                  <a:schemeClr val="accent4"/>
                </a:solidFill>
                <a:latin typeface="Calibri" charset="0"/>
                <a:ea typeface="Calibri" charset="0"/>
                <a:cs typeface="Calibri" charset="0"/>
              </a:defRPr>
            </a:lvl4pPr>
            <a:lvl5pPr marL="866775" indent="-296466">
              <a:buFont typeface="Arial" charset="0"/>
              <a:buChar char="•"/>
              <a:tabLst/>
              <a:defRPr sz="1500" b="0" i="0">
                <a:solidFill>
                  <a:schemeClr val="accent4"/>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0"/>
          </p:nvPr>
        </p:nvSpPr>
        <p:spPr>
          <a:xfrm>
            <a:off x="464400" y="361256"/>
            <a:ext cx="8223194" cy="189000"/>
          </a:xfrm>
          <a:prstGeom prst="rect">
            <a:avLst/>
          </a:prstGeom>
        </p:spPr>
        <p:txBody>
          <a:bodyPr lIns="0" rIns="0"/>
          <a:lstStyle>
            <a:lvl1pPr marL="0" indent="0">
              <a:buNone/>
              <a:defRPr sz="900" baseline="0">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42181673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5" y="401"/>
            <a:ext cx="9142571" cy="514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6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F899A9A-A3A0-48B0-BBC7-968F3A46C4D4}" type="datetimeFigureOut">
              <a:rPr lang="en-AU" smtClean="0"/>
              <a:t>27/05/2018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960212-1E7C-467B-A948-D04A2FBD401F}" type="slidenum">
              <a:rPr lang="en-AU" smtClean="0"/>
              <a:t>‹#›</a:t>
            </a:fld>
            <a:endParaRPr lang="en-AU"/>
          </a:p>
        </p:txBody>
      </p:sp>
    </p:spTree>
    <p:extLst>
      <p:ext uri="{BB962C8B-B14F-4D97-AF65-F5344CB8AC3E}">
        <p14:creationId xmlns:p14="http://schemas.microsoft.com/office/powerpoint/2010/main" val="204552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F899A9A-A3A0-48B0-BBC7-968F3A46C4D4}" type="datetimeFigureOut">
              <a:rPr lang="en-AU" smtClean="0"/>
              <a:t>27/05/2018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E960212-1E7C-467B-A948-D04A2FBD401F}" type="slidenum">
              <a:rPr lang="en-AU" smtClean="0"/>
              <a:t>‹#›</a:t>
            </a:fld>
            <a:endParaRPr lang="en-AU"/>
          </a:p>
        </p:txBody>
      </p:sp>
    </p:spTree>
    <p:extLst>
      <p:ext uri="{BB962C8B-B14F-4D97-AF65-F5344CB8AC3E}">
        <p14:creationId xmlns:p14="http://schemas.microsoft.com/office/powerpoint/2010/main" val="127770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F899A9A-A3A0-48B0-BBC7-968F3A46C4D4}" type="datetimeFigureOut">
              <a:rPr lang="en-AU" smtClean="0"/>
              <a:t>27/05/2018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E960212-1E7C-467B-A948-D04A2FBD401F}" type="slidenum">
              <a:rPr lang="en-AU" smtClean="0"/>
              <a:t>‹#›</a:t>
            </a:fld>
            <a:endParaRPr lang="en-AU"/>
          </a:p>
        </p:txBody>
      </p:sp>
    </p:spTree>
    <p:extLst>
      <p:ext uri="{BB962C8B-B14F-4D97-AF65-F5344CB8AC3E}">
        <p14:creationId xmlns:p14="http://schemas.microsoft.com/office/powerpoint/2010/main" val="193135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99A9A-A3A0-48B0-BBC7-968F3A46C4D4}" type="datetimeFigureOut">
              <a:rPr lang="en-AU" smtClean="0"/>
              <a:t>27/05/2018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E960212-1E7C-467B-A948-D04A2FBD401F}" type="slidenum">
              <a:rPr lang="en-AU" smtClean="0"/>
              <a:t>‹#›</a:t>
            </a:fld>
            <a:endParaRPr lang="en-AU"/>
          </a:p>
        </p:txBody>
      </p:sp>
    </p:spTree>
    <p:extLst>
      <p:ext uri="{BB962C8B-B14F-4D97-AF65-F5344CB8AC3E}">
        <p14:creationId xmlns:p14="http://schemas.microsoft.com/office/powerpoint/2010/main" val="370882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899A9A-A3A0-48B0-BBC7-968F3A46C4D4}" type="datetimeFigureOut">
              <a:rPr lang="en-AU" smtClean="0"/>
              <a:t>27/05/2018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960212-1E7C-467B-A948-D04A2FBD401F}" type="slidenum">
              <a:rPr lang="en-AU" smtClean="0"/>
              <a:t>‹#›</a:t>
            </a:fld>
            <a:endParaRPr lang="en-AU"/>
          </a:p>
        </p:txBody>
      </p:sp>
    </p:spTree>
    <p:extLst>
      <p:ext uri="{BB962C8B-B14F-4D97-AF65-F5344CB8AC3E}">
        <p14:creationId xmlns:p14="http://schemas.microsoft.com/office/powerpoint/2010/main" val="67138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899A9A-A3A0-48B0-BBC7-968F3A46C4D4}" type="datetimeFigureOut">
              <a:rPr lang="en-AU" smtClean="0"/>
              <a:t>27/05/2018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960212-1E7C-467B-A948-D04A2FBD401F}" type="slidenum">
              <a:rPr lang="en-AU" smtClean="0"/>
              <a:t>‹#›</a:t>
            </a:fld>
            <a:endParaRPr lang="en-AU"/>
          </a:p>
        </p:txBody>
      </p:sp>
    </p:spTree>
    <p:extLst>
      <p:ext uri="{BB962C8B-B14F-4D97-AF65-F5344CB8AC3E}">
        <p14:creationId xmlns:p14="http://schemas.microsoft.com/office/powerpoint/2010/main" val="8869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F899A9A-A3A0-48B0-BBC7-968F3A46C4D4}" type="datetimeFigureOut">
              <a:rPr lang="en-AU" smtClean="0"/>
              <a:t>27/05/2018</a:t>
            </a:fld>
            <a:endParaRPr lang="en-AU"/>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960212-1E7C-467B-A948-D04A2FBD401F}" type="slidenum">
              <a:rPr lang="en-AU" smtClean="0"/>
              <a:t>‹#›</a:t>
            </a:fld>
            <a:endParaRPr lang="en-AU"/>
          </a:p>
        </p:txBody>
      </p:sp>
    </p:spTree>
    <p:extLst>
      <p:ext uri="{BB962C8B-B14F-4D97-AF65-F5344CB8AC3E}">
        <p14:creationId xmlns:p14="http://schemas.microsoft.com/office/powerpoint/2010/main" val="4204066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2"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4767264"/>
            <a:ext cx="2057401"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5" name="Footer Placeholder 4"/>
          <p:cNvSpPr>
            <a:spLocks noGrp="1"/>
          </p:cNvSpPr>
          <p:nvPr>
            <p:ph type="ftr" sz="quarter" idx="3"/>
          </p:nvPr>
        </p:nvSpPr>
        <p:spPr>
          <a:xfrm>
            <a:off x="3028952"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457951" y="4767264"/>
            <a:ext cx="2057401"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21526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2" indent="-171452" algn="l" defTabSz="68580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6" indent="-171452" algn="l" defTabSz="68580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61" indent="-171452" algn="l" defTabSz="68580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5"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70"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74"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78"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82"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86"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8" rtl="0" eaLnBrk="1" latinLnBrk="0" hangingPunct="1">
        <a:defRPr sz="1350" kern="1200">
          <a:solidFill>
            <a:schemeClr val="tx1"/>
          </a:solidFill>
          <a:latin typeface="+mn-lt"/>
          <a:ea typeface="+mn-ea"/>
          <a:cs typeface="+mn-cs"/>
        </a:defRPr>
      </a:lvl1pPr>
      <a:lvl2pPr marL="342905" algn="l" defTabSz="685808" rtl="0" eaLnBrk="1" latinLnBrk="0" hangingPunct="1">
        <a:defRPr sz="1350" kern="1200">
          <a:solidFill>
            <a:schemeClr val="tx1"/>
          </a:solidFill>
          <a:latin typeface="+mn-lt"/>
          <a:ea typeface="+mn-ea"/>
          <a:cs typeface="+mn-cs"/>
        </a:defRPr>
      </a:lvl2pPr>
      <a:lvl3pPr marL="685808" algn="l" defTabSz="685808" rtl="0" eaLnBrk="1" latinLnBrk="0" hangingPunct="1">
        <a:defRPr sz="1350" kern="1200">
          <a:solidFill>
            <a:schemeClr val="tx1"/>
          </a:solidFill>
          <a:latin typeface="+mn-lt"/>
          <a:ea typeface="+mn-ea"/>
          <a:cs typeface="+mn-cs"/>
        </a:defRPr>
      </a:lvl3pPr>
      <a:lvl4pPr marL="1028713" algn="l" defTabSz="685808" rtl="0" eaLnBrk="1" latinLnBrk="0" hangingPunct="1">
        <a:defRPr sz="1350" kern="1200">
          <a:solidFill>
            <a:schemeClr val="tx1"/>
          </a:solidFill>
          <a:latin typeface="+mn-lt"/>
          <a:ea typeface="+mn-ea"/>
          <a:cs typeface="+mn-cs"/>
        </a:defRPr>
      </a:lvl4pPr>
      <a:lvl5pPr marL="1371617" algn="l" defTabSz="685808" rtl="0" eaLnBrk="1" latinLnBrk="0" hangingPunct="1">
        <a:defRPr sz="1350" kern="1200">
          <a:solidFill>
            <a:schemeClr val="tx1"/>
          </a:solidFill>
          <a:latin typeface="+mn-lt"/>
          <a:ea typeface="+mn-ea"/>
          <a:cs typeface="+mn-cs"/>
        </a:defRPr>
      </a:lvl5pPr>
      <a:lvl6pPr marL="1714522" algn="l" defTabSz="685808" rtl="0" eaLnBrk="1" latinLnBrk="0" hangingPunct="1">
        <a:defRPr sz="1350" kern="1200">
          <a:solidFill>
            <a:schemeClr val="tx1"/>
          </a:solidFill>
          <a:latin typeface="+mn-lt"/>
          <a:ea typeface="+mn-ea"/>
          <a:cs typeface="+mn-cs"/>
        </a:defRPr>
      </a:lvl6pPr>
      <a:lvl7pPr marL="2057426" algn="l" defTabSz="685808" rtl="0" eaLnBrk="1" latinLnBrk="0" hangingPunct="1">
        <a:defRPr sz="1350" kern="1200">
          <a:solidFill>
            <a:schemeClr val="tx1"/>
          </a:solidFill>
          <a:latin typeface="+mn-lt"/>
          <a:ea typeface="+mn-ea"/>
          <a:cs typeface="+mn-cs"/>
        </a:defRPr>
      </a:lvl7pPr>
      <a:lvl8pPr marL="2400330" algn="l" defTabSz="685808" rtl="0" eaLnBrk="1" latinLnBrk="0" hangingPunct="1">
        <a:defRPr sz="1350" kern="1200">
          <a:solidFill>
            <a:schemeClr val="tx1"/>
          </a:solidFill>
          <a:latin typeface="+mn-lt"/>
          <a:ea typeface="+mn-ea"/>
          <a:cs typeface="+mn-cs"/>
        </a:defRPr>
      </a:lvl8pPr>
      <a:lvl9pPr marL="2743235" algn="l" defTabSz="685808"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2"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4767264"/>
            <a:ext cx="2057401"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1811543-8B52-434A-8878-F2D291767717}" type="datetimeFigureOut">
              <a:rPr lang="en-IN" smtClean="0">
                <a:solidFill>
                  <a:prstClr val="black">
                    <a:tint val="75000"/>
                  </a:prstClr>
                </a:solidFill>
              </a:rPr>
              <a:pPr/>
              <a:t>27-05-2018</a:t>
            </a:fld>
            <a:endParaRPr lang="en-IN">
              <a:solidFill>
                <a:prstClr val="black">
                  <a:tint val="75000"/>
                </a:prstClr>
              </a:solidFill>
            </a:endParaRPr>
          </a:p>
        </p:txBody>
      </p:sp>
      <p:sp>
        <p:nvSpPr>
          <p:cNvPr id="5" name="Footer Placeholder 4"/>
          <p:cNvSpPr>
            <a:spLocks noGrp="1"/>
          </p:cNvSpPr>
          <p:nvPr>
            <p:ph type="ftr" sz="quarter" idx="3"/>
          </p:nvPr>
        </p:nvSpPr>
        <p:spPr>
          <a:xfrm>
            <a:off x="3028952"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457951" y="4767264"/>
            <a:ext cx="2057401"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B9E7E77-8DF3-4597-930D-E727742E8BE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54703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2" indent="-171452" algn="l" defTabSz="68580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6" indent="-171452" algn="l" defTabSz="68580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61" indent="-171452" algn="l" defTabSz="68580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5"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70"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74"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78"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82"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86"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8" rtl="0" eaLnBrk="1" latinLnBrk="0" hangingPunct="1">
        <a:defRPr sz="1350" kern="1200">
          <a:solidFill>
            <a:schemeClr val="tx1"/>
          </a:solidFill>
          <a:latin typeface="+mn-lt"/>
          <a:ea typeface="+mn-ea"/>
          <a:cs typeface="+mn-cs"/>
        </a:defRPr>
      </a:lvl1pPr>
      <a:lvl2pPr marL="342905" algn="l" defTabSz="685808" rtl="0" eaLnBrk="1" latinLnBrk="0" hangingPunct="1">
        <a:defRPr sz="1350" kern="1200">
          <a:solidFill>
            <a:schemeClr val="tx1"/>
          </a:solidFill>
          <a:latin typeface="+mn-lt"/>
          <a:ea typeface="+mn-ea"/>
          <a:cs typeface="+mn-cs"/>
        </a:defRPr>
      </a:lvl2pPr>
      <a:lvl3pPr marL="685808" algn="l" defTabSz="685808" rtl="0" eaLnBrk="1" latinLnBrk="0" hangingPunct="1">
        <a:defRPr sz="1350" kern="1200">
          <a:solidFill>
            <a:schemeClr val="tx1"/>
          </a:solidFill>
          <a:latin typeface="+mn-lt"/>
          <a:ea typeface="+mn-ea"/>
          <a:cs typeface="+mn-cs"/>
        </a:defRPr>
      </a:lvl3pPr>
      <a:lvl4pPr marL="1028713" algn="l" defTabSz="685808" rtl="0" eaLnBrk="1" latinLnBrk="0" hangingPunct="1">
        <a:defRPr sz="1350" kern="1200">
          <a:solidFill>
            <a:schemeClr val="tx1"/>
          </a:solidFill>
          <a:latin typeface="+mn-lt"/>
          <a:ea typeface="+mn-ea"/>
          <a:cs typeface="+mn-cs"/>
        </a:defRPr>
      </a:lvl4pPr>
      <a:lvl5pPr marL="1371617" algn="l" defTabSz="685808" rtl="0" eaLnBrk="1" latinLnBrk="0" hangingPunct="1">
        <a:defRPr sz="1350" kern="1200">
          <a:solidFill>
            <a:schemeClr val="tx1"/>
          </a:solidFill>
          <a:latin typeface="+mn-lt"/>
          <a:ea typeface="+mn-ea"/>
          <a:cs typeface="+mn-cs"/>
        </a:defRPr>
      </a:lvl5pPr>
      <a:lvl6pPr marL="1714522" algn="l" defTabSz="685808" rtl="0" eaLnBrk="1" latinLnBrk="0" hangingPunct="1">
        <a:defRPr sz="1350" kern="1200">
          <a:solidFill>
            <a:schemeClr val="tx1"/>
          </a:solidFill>
          <a:latin typeface="+mn-lt"/>
          <a:ea typeface="+mn-ea"/>
          <a:cs typeface="+mn-cs"/>
        </a:defRPr>
      </a:lvl6pPr>
      <a:lvl7pPr marL="2057426" algn="l" defTabSz="685808" rtl="0" eaLnBrk="1" latinLnBrk="0" hangingPunct="1">
        <a:defRPr sz="1350" kern="1200">
          <a:solidFill>
            <a:schemeClr val="tx1"/>
          </a:solidFill>
          <a:latin typeface="+mn-lt"/>
          <a:ea typeface="+mn-ea"/>
          <a:cs typeface="+mn-cs"/>
        </a:defRPr>
      </a:lvl7pPr>
      <a:lvl8pPr marL="2400330" algn="l" defTabSz="685808" rtl="0" eaLnBrk="1" latinLnBrk="0" hangingPunct="1">
        <a:defRPr sz="1350" kern="1200">
          <a:solidFill>
            <a:schemeClr val="tx1"/>
          </a:solidFill>
          <a:latin typeface="+mn-lt"/>
          <a:ea typeface="+mn-ea"/>
          <a:cs typeface="+mn-cs"/>
        </a:defRPr>
      </a:lvl8pPr>
      <a:lvl9pPr marL="2743235" algn="l" defTabSz="685808"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464401" y="4328857"/>
            <a:ext cx="1559395"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8316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itchFamily="34" charset="0"/>
        </a:defRPr>
      </a:lvl2pPr>
      <a:lvl3pPr algn="ctr" defTabSz="342900" rtl="0" eaLnBrk="0" fontAlgn="base" hangingPunct="0">
        <a:spcBef>
          <a:spcPct val="0"/>
        </a:spcBef>
        <a:spcAft>
          <a:spcPct val="0"/>
        </a:spcAft>
        <a:defRPr sz="3300">
          <a:solidFill>
            <a:schemeClr val="tx1"/>
          </a:solidFill>
          <a:latin typeface="Calibri" pitchFamily="34" charset="0"/>
        </a:defRPr>
      </a:lvl3pPr>
      <a:lvl4pPr algn="ctr" defTabSz="342900" rtl="0" eaLnBrk="0" fontAlgn="base" hangingPunct="0">
        <a:spcBef>
          <a:spcPct val="0"/>
        </a:spcBef>
        <a:spcAft>
          <a:spcPct val="0"/>
        </a:spcAft>
        <a:defRPr sz="3300">
          <a:solidFill>
            <a:schemeClr val="tx1"/>
          </a:solidFill>
          <a:latin typeface="Calibri" pitchFamily="34" charset="0"/>
        </a:defRPr>
      </a:lvl4pPr>
      <a:lvl5pPr algn="ctr" defTabSz="342900" rtl="0" eaLnBrk="0" fontAlgn="base" hangingPunct="0">
        <a:spcBef>
          <a:spcPct val="0"/>
        </a:spcBef>
        <a:spcAft>
          <a:spcPct val="0"/>
        </a:spcAft>
        <a:defRPr sz="3300">
          <a:solidFill>
            <a:schemeClr val="tx1"/>
          </a:solidFill>
          <a:latin typeface="Calibri" pitchFamily="34" charset="0"/>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36.xml"/><Relationship Id="rId5" Type="http://schemas.openxmlformats.org/officeDocument/2006/relationships/image" Target="../media/image19.tiff"/><Relationship Id="rId4" Type="http://schemas.openxmlformats.org/officeDocument/2006/relationships/image" Target="../media/image18.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hyperlink" Target="http://ec.europa.eu/justice/smedataprotect/index_en.ht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hyperlink" Target="https://www.skillsoft.com/content-solutions/compliance/" TargetMode="External"/><Relationship Id="rId5" Type="http://schemas.openxmlformats.org/officeDocument/2006/relationships/hyperlink" Target="mailto:apac@skillsoft.com" TargetMode="External"/><Relationship Id="rId4" Type="http://schemas.openxmlformats.org/officeDocument/2006/relationships/image" Target="../media/image15.jpg"/></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jpe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6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hyperlink" Target="https://www.skillsoft.com/content-solutions/compliance/" TargetMode="External"/><Relationship Id="rId5" Type="http://schemas.openxmlformats.org/officeDocument/2006/relationships/hyperlink" Target="mailto:apac@skillsoft.com" TargetMode="External"/><Relationship Id="rId4" Type="http://schemas.openxmlformats.org/officeDocument/2006/relationships/image" Target="../media/image15.jpg"/></Relationships>
</file>

<file path=ppt/slides/_rels/slide6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m-backgroun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72453"/>
            <a:ext cx="9180511" cy="591585"/>
          </a:xfrm>
          <a:prstGeom prst="rect">
            <a:avLst/>
          </a:prstGeom>
        </p:spPr>
      </p:pic>
      <p:pic>
        <p:nvPicPr>
          <p:cNvPr id="11" name="Picture 10"/>
          <p:cNvPicPr>
            <a:picLocks noChangeAspect="1"/>
          </p:cNvPicPr>
          <p:nvPr/>
        </p:nvPicPr>
        <p:blipFill>
          <a:blip r:embed="rId4"/>
          <a:stretch>
            <a:fillRect/>
          </a:stretch>
        </p:blipFill>
        <p:spPr>
          <a:xfrm>
            <a:off x="6228184" y="4659982"/>
            <a:ext cx="518458" cy="432048"/>
          </a:xfrm>
          <a:prstGeom prst="rect">
            <a:avLst/>
          </a:prstGeom>
        </p:spPr>
      </p:pic>
      <p:pic>
        <p:nvPicPr>
          <p:cNvPr id="2" name="Picture 1"/>
          <p:cNvPicPr>
            <a:picLocks noChangeAspect="1"/>
          </p:cNvPicPr>
          <p:nvPr/>
        </p:nvPicPr>
        <p:blipFill>
          <a:blip r:embed="rId5"/>
          <a:stretch>
            <a:fillRect/>
          </a:stretch>
        </p:blipFill>
        <p:spPr>
          <a:xfrm>
            <a:off x="3798292" y="4632953"/>
            <a:ext cx="269652" cy="459077"/>
          </a:xfrm>
          <a:prstGeom prst="rect">
            <a:avLst/>
          </a:prstGeom>
        </p:spPr>
      </p:pic>
      <p:sp>
        <p:nvSpPr>
          <p:cNvPr id="18" name="TextBox 17">
            <a:extLst>
              <a:ext uri="{FF2B5EF4-FFF2-40B4-BE49-F238E27FC236}">
                <a16:creationId xmlns="" xmlns:a16="http://schemas.microsoft.com/office/drawing/2014/main" id="{BE8CAC90-A7CE-4363-ADB7-E3BF27428C2C}"/>
              </a:ext>
            </a:extLst>
          </p:cNvPr>
          <p:cNvSpPr txBox="1"/>
          <p:nvPr/>
        </p:nvSpPr>
        <p:spPr>
          <a:xfrm>
            <a:off x="539552" y="4517707"/>
            <a:ext cx="2664296" cy="615553"/>
          </a:xfrm>
          <a:prstGeom prst="rect">
            <a:avLst/>
          </a:prstGeom>
          <a:noFill/>
        </p:spPr>
        <p:txBody>
          <a:bodyPr wrap="square" rtlCol="0">
            <a:spAutoFit/>
          </a:bodyPr>
          <a:lstStyle/>
          <a:p>
            <a:r>
              <a:rPr lang="en-GB" sz="3400" b="1" dirty="0">
                <a:solidFill>
                  <a:srgbClr val="FFFCFB"/>
                </a:solidFill>
                <a:latin typeface="Wired 90" pitchFamily="34" charset="0"/>
              </a:rPr>
              <a:t>Celebrating</a:t>
            </a:r>
          </a:p>
        </p:txBody>
      </p:sp>
      <p:sp>
        <p:nvSpPr>
          <p:cNvPr id="19" name="TextBox 18">
            <a:extLst>
              <a:ext uri="{FF2B5EF4-FFF2-40B4-BE49-F238E27FC236}">
                <a16:creationId xmlns="" xmlns:a16="http://schemas.microsoft.com/office/drawing/2014/main" id="{BE8CAC90-A7CE-4363-ADB7-E3BF27428C2C}"/>
              </a:ext>
            </a:extLst>
          </p:cNvPr>
          <p:cNvSpPr txBox="1"/>
          <p:nvPr/>
        </p:nvSpPr>
        <p:spPr>
          <a:xfrm>
            <a:off x="4067944"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40</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sp>
        <p:nvSpPr>
          <p:cNvPr id="20" name="TextBox 19">
            <a:extLst>
              <a:ext uri="{FF2B5EF4-FFF2-40B4-BE49-F238E27FC236}">
                <a16:creationId xmlns="" xmlns:a16="http://schemas.microsoft.com/office/drawing/2014/main" id="{BE8CAC90-A7CE-4363-ADB7-E3BF27428C2C}"/>
              </a:ext>
            </a:extLst>
          </p:cNvPr>
          <p:cNvSpPr txBox="1"/>
          <p:nvPr/>
        </p:nvSpPr>
        <p:spPr>
          <a:xfrm>
            <a:off x="6732240"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25</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0" name="Title 14"/>
          <p:cNvSpPr txBox="1">
            <a:spLocks/>
          </p:cNvSpPr>
          <p:nvPr/>
        </p:nvSpPr>
        <p:spPr>
          <a:xfrm>
            <a:off x="323528" y="843558"/>
            <a:ext cx="8496943" cy="3423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000" b="1" dirty="0">
                <a:solidFill>
                  <a:srgbClr val="C00000"/>
                </a:solidFill>
                <a:latin typeface="Century Gothic" panose="020B0502020202020204" pitchFamily="34" charset="0"/>
              </a:rPr>
              <a:t>‘General Data Protection Regulation </a:t>
            </a:r>
            <a:br>
              <a:rPr lang="en-AU" sz="3000" b="1" dirty="0">
                <a:solidFill>
                  <a:srgbClr val="C00000"/>
                </a:solidFill>
                <a:latin typeface="Century Gothic" panose="020B0502020202020204" pitchFamily="34" charset="0"/>
              </a:rPr>
            </a:br>
            <a:r>
              <a:rPr lang="en-AU" sz="3000" b="1" dirty="0">
                <a:solidFill>
                  <a:srgbClr val="C00000"/>
                </a:solidFill>
                <a:latin typeface="Century Gothic" panose="020B0502020202020204" pitchFamily="34" charset="0"/>
              </a:rPr>
              <a:t>(GDPR) Insight’ Roadshow Series</a:t>
            </a:r>
            <a:r>
              <a:rPr lang="en-AU" sz="3600" b="1" dirty="0" smtClean="0">
                <a:solidFill>
                  <a:srgbClr val="FF0000"/>
                </a:solidFill>
              </a:rPr>
              <a:t/>
            </a:r>
            <a:br>
              <a:rPr lang="en-AU" sz="3600" b="1" dirty="0" smtClean="0">
                <a:solidFill>
                  <a:srgbClr val="FF0000"/>
                </a:solidFill>
              </a:rPr>
            </a:br>
            <a:r>
              <a:rPr lang="en-AU" sz="1400" b="1" dirty="0"/>
              <a:t/>
            </a:r>
            <a:br>
              <a:rPr lang="en-AU" sz="1400" b="1" dirty="0"/>
            </a:br>
            <a:r>
              <a:rPr lang="en-AU" sz="2000" b="1" dirty="0" smtClean="0"/>
              <a:t/>
            </a:r>
            <a:br>
              <a:rPr lang="en-AU" sz="2000" b="1" dirty="0" smtClean="0"/>
            </a:br>
            <a:r>
              <a:rPr lang="en-AU" sz="2400" i="1" dirty="0" smtClean="0">
                <a:solidFill>
                  <a:schemeClr val="tx1">
                    <a:lumMod val="65000"/>
                    <a:lumOff val="35000"/>
                  </a:schemeClr>
                </a:solidFill>
                <a:latin typeface="Century Gothic" panose="020B0502020202020204" pitchFamily="34" charset="0"/>
              </a:rPr>
              <a:t>How </a:t>
            </a:r>
            <a:r>
              <a:rPr lang="en-AU" sz="2400" i="1" dirty="0">
                <a:solidFill>
                  <a:schemeClr val="tx1">
                    <a:lumMod val="65000"/>
                    <a:lumOff val="35000"/>
                  </a:schemeClr>
                </a:solidFill>
                <a:latin typeface="Century Gothic" panose="020B0502020202020204" pitchFamily="34" charset="0"/>
              </a:rPr>
              <a:t>your organisation should be prepared for the introduction </a:t>
            </a:r>
            <a:r>
              <a:rPr lang="en-AU" sz="2400" i="1" dirty="0" smtClean="0">
                <a:solidFill>
                  <a:schemeClr val="tx1">
                    <a:lumMod val="65000"/>
                    <a:lumOff val="35000"/>
                  </a:schemeClr>
                </a:solidFill>
                <a:latin typeface="Century Gothic" panose="020B0502020202020204" pitchFamily="34" charset="0"/>
              </a:rPr>
              <a:t>of </a:t>
            </a:r>
            <a:r>
              <a:rPr lang="en-AU" sz="2400" i="1" dirty="0">
                <a:solidFill>
                  <a:schemeClr val="tx1">
                    <a:lumMod val="65000"/>
                    <a:lumOff val="35000"/>
                  </a:schemeClr>
                </a:solidFill>
                <a:latin typeface="Century Gothic" panose="020B0502020202020204" pitchFamily="34" charset="0"/>
              </a:rPr>
              <a:t>EU GDPR </a:t>
            </a:r>
            <a:r>
              <a:rPr lang="en-AU" sz="2400" i="1" dirty="0" smtClean="0">
                <a:solidFill>
                  <a:schemeClr val="tx1">
                    <a:lumMod val="65000"/>
                    <a:lumOff val="35000"/>
                  </a:schemeClr>
                </a:solidFill>
                <a:latin typeface="Century Gothic" panose="020B0502020202020204" pitchFamily="34" charset="0"/>
              </a:rPr>
              <a:t>legislation</a:t>
            </a:r>
            <a:r>
              <a:rPr lang="en-AU" sz="3000" i="1" dirty="0">
                <a:solidFill>
                  <a:schemeClr val="tx1">
                    <a:lumMod val="65000"/>
                    <a:lumOff val="35000"/>
                  </a:schemeClr>
                </a:solidFill>
                <a:latin typeface="Century Gothic" panose="020B0502020202020204" pitchFamily="34" charset="0"/>
              </a:rPr>
              <a:t/>
            </a:r>
            <a:br>
              <a:rPr lang="en-AU" sz="3000" i="1" dirty="0">
                <a:solidFill>
                  <a:schemeClr val="tx1">
                    <a:lumMod val="65000"/>
                    <a:lumOff val="35000"/>
                  </a:schemeClr>
                </a:solidFill>
                <a:latin typeface="Century Gothic" panose="020B0502020202020204" pitchFamily="34" charset="0"/>
              </a:rPr>
            </a:br>
            <a:r>
              <a:rPr lang="en-AU" sz="1200" b="1" dirty="0"/>
              <a:t/>
            </a:r>
            <a:br>
              <a:rPr lang="en-AU" sz="1200" b="1" dirty="0"/>
            </a:br>
            <a:r>
              <a:rPr lang="en-AU" sz="2000" b="1" dirty="0" smtClean="0"/>
              <a:t/>
            </a:r>
            <a:br>
              <a:rPr lang="en-AU" sz="2000" b="1" dirty="0" smtClean="0"/>
            </a:br>
            <a:r>
              <a:rPr lang="en-AU" sz="1700" b="1" dirty="0" smtClean="0">
                <a:solidFill>
                  <a:schemeClr val="tx1">
                    <a:lumMod val="65000"/>
                    <a:lumOff val="35000"/>
                  </a:schemeClr>
                </a:solidFill>
                <a:latin typeface="Century Gothic" panose="020B0502020202020204" pitchFamily="34" charset="0"/>
              </a:rPr>
              <a:t>Monday 28 May, </a:t>
            </a:r>
            <a:r>
              <a:rPr lang="en-AU" sz="1700" b="1" dirty="0">
                <a:solidFill>
                  <a:schemeClr val="tx1">
                    <a:lumMod val="65000"/>
                    <a:lumOff val="35000"/>
                  </a:schemeClr>
                </a:solidFill>
                <a:latin typeface="Century Gothic" panose="020B0502020202020204" pitchFamily="34" charset="0"/>
              </a:rPr>
              <a:t>2018</a:t>
            </a:r>
            <a:endParaRPr lang="en-AU" sz="1700" b="1" dirty="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658016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766" y="1412314"/>
            <a:ext cx="5210932" cy="2754306"/>
          </a:xfrm>
        </p:spPr>
        <p:txBody>
          <a:bodyPr/>
          <a:lstStyle/>
          <a:p>
            <a:pPr marL="285750" indent="-285750">
              <a:buFont typeface="Arial" panose="020B0604020202020204" pitchFamily="34" charset="0"/>
              <a:buChar char="•"/>
            </a:pPr>
            <a:r>
              <a:rPr lang="en-AU" sz="1500" b="0" dirty="0"/>
              <a:t>Applies to Victorian public sector organisations </a:t>
            </a:r>
            <a:r>
              <a:rPr lang="en-AU" sz="1500" dirty="0"/>
              <a:t>(VPS) </a:t>
            </a:r>
            <a:r>
              <a:rPr lang="en-AU" sz="1500" b="0" dirty="0"/>
              <a:t>collecting </a:t>
            </a:r>
            <a:r>
              <a:rPr lang="en-AU" sz="1500" dirty="0"/>
              <a:t>personal information</a:t>
            </a:r>
          </a:p>
          <a:p>
            <a:pPr marL="257175" indent="-257175">
              <a:buFont typeface="Arial" panose="020B0604020202020204" pitchFamily="34" charset="0"/>
              <a:buChar char="•"/>
            </a:pPr>
            <a:endParaRPr lang="en-AU" sz="1500" b="0" dirty="0"/>
          </a:p>
          <a:p>
            <a:pPr marL="257175" indent="-257175">
              <a:buFont typeface="Arial" panose="020B0604020202020204" pitchFamily="34" charset="0"/>
              <a:buChar char="•"/>
            </a:pPr>
            <a:r>
              <a:rPr lang="en-AU" sz="1500" b="0" dirty="0"/>
              <a:t>Principle based approach under the 10 Information Privacy Principles (</a:t>
            </a:r>
            <a:r>
              <a:rPr lang="en-AU" sz="1500" dirty="0"/>
              <a:t>IPPs</a:t>
            </a:r>
            <a:r>
              <a:rPr lang="en-AU" sz="1500" b="0" dirty="0"/>
              <a:t>)</a:t>
            </a:r>
          </a:p>
          <a:p>
            <a:endParaRPr lang="en-AU" sz="1500" b="0" dirty="0"/>
          </a:p>
          <a:p>
            <a:pPr marL="257175" indent="-257175">
              <a:buFont typeface="Arial" panose="020B0604020202020204" pitchFamily="34" charset="0"/>
              <a:buChar char="•"/>
            </a:pPr>
            <a:r>
              <a:rPr lang="en-AU" sz="1500" b="0" dirty="0"/>
              <a:t>IPPs are flexible – ‘reasonable steps’ to be taken</a:t>
            </a:r>
          </a:p>
          <a:p>
            <a:pPr marL="257175" indent="-257175">
              <a:buFont typeface="Arial" panose="020B0604020202020204" pitchFamily="34" charset="0"/>
              <a:buChar char="•"/>
            </a:pPr>
            <a:endParaRPr lang="en-AU" sz="1500" b="0" dirty="0"/>
          </a:p>
          <a:p>
            <a:pPr marL="257175" indent="-257175">
              <a:buFont typeface="Arial" panose="020B0604020202020204" pitchFamily="34" charset="0"/>
              <a:buChar char="•"/>
            </a:pPr>
            <a:r>
              <a:rPr lang="en-AU" sz="1500" b="0" dirty="0"/>
              <a:t>OVIC works to assist VPS organisations meet their privacy obligations</a:t>
            </a:r>
          </a:p>
          <a:p>
            <a:r>
              <a:rPr lang="en-AU" sz="1575" b="0" dirty="0"/>
              <a:t> </a:t>
            </a:r>
          </a:p>
          <a:p>
            <a:endParaRPr lang="en-AU" sz="1500" b="0" dirty="0"/>
          </a:p>
          <a:p>
            <a:pPr marL="257175" indent="-257175">
              <a:buFont typeface="Arial" panose="020B0604020202020204" pitchFamily="34" charset="0"/>
              <a:buChar char="•"/>
            </a:pPr>
            <a:endParaRPr lang="en-AU" sz="1500" i="1" dirty="0"/>
          </a:p>
          <a:p>
            <a:endParaRPr lang="en-AU" i="1" dirty="0"/>
          </a:p>
        </p:txBody>
      </p:sp>
      <p:sp>
        <p:nvSpPr>
          <p:cNvPr id="14" name="Text Placeholder 4">
            <a:extLst>
              <a:ext uri="{FF2B5EF4-FFF2-40B4-BE49-F238E27FC236}">
                <a16:creationId xmlns="" xmlns:a16="http://schemas.microsoft.com/office/drawing/2014/main" id="{EE35F4B6-1C78-2246-8DF1-BF92196A08B3}"/>
              </a:ext>
            </a:extLst>
          </p:cNvPr>
          <p:cNvSpPr>
            <a:spLocks noGrp="1"/>
          </p:cNvSpPr>
          <p:nvPr>
            <p:ph type="body" sz="quarter" idx="10"/>
          </p:nvPr>
        </p:nvSpPr>
        <p:spPr>
          <a:xfrm>
            <a:off x="441766" y="276757"/>
            <a:ext cx="8223194" cy="252000"/>
          </a:xfrm>
        </p:spPr>
        <p:txBody>
          <a:bodyPr/>
          <a:lstStyle/>
          <a:p>
            <a:r>
              <a:rPr lang="en-AU" dirty="0"/>
              <a:t>2018 AIIA Victoria – GDPR Briefing</a:t>
            </a:r>
          </a:p>
        </p:txBody>
      </p:sp>
      <p:sp>
        <p:nvSpPr>
          <p:cNvPr id="5" name="Title 4">
            <a:extLst>
              <a:ext uri="{FF2B5EF4-FFF2-40B4-BE49-F238E27FC236}">
                <a16:creationId xmlns="" xmlns:a16="http://schemas.microsoft.com/office/drawing/2014/main" id="{4C18D4F8-FB86-F049-B5BC-C8C967871A12}"/>
              </a:ext>
            </a:extLst>
          </p:cNvPr>
          <p:cNvSpPr>
            <a:spLocks noGrp="1"/>
          </p:cNvSpPr>
          <p:nvPr>
            <p:ph type="title"/>
          </p:nvPr>
        </p:nvSpPr>
        <p:spPr/>
        <p:txBody>
          <a:bodyPr/>
          <a:lstStyle/>
          <a:p>
            <a:r>
              <a:rPr lang="en-US" i="1" dirty="0"/>
              <a:t>Privacy and Data Protection Act 2014 </a:t>
            </a:r>
          </a:p>
        </p:txBody>
      </p:sp>
      <p:pic>
        <p:nvPicPr>
          <p:cNvPr id="6" name="Picture 5">
            <a:extLst>
              <a:ext uri="{FF2B5EF4-FFF2-40B4-BE49-F238E27FC236}">
                <a16:creationId xmlns="" xmlns:a16="http://schemas.microsoft.com/office/drawing/2014/main" id="{EE174754-D4C7-CA48-BDC2-963A1712F0B2}"/>
              </a:ext>
            </a:extLst>
          </p:cNvPr>
          <p:cNvPicPr>
            <a:picLocks noChangeAspect="1"/>
          </p:cNvPicPr>
          <p:nvPr/>
        </p:nvPicPr>
        <p:blipFill>
          <a:blip r:embed="rId3"/>
          <a:stretch>
            <a:fillRect/>
          </a:stretch>
        </p:blipFill>
        <p:spPr>
          <a:xfrm>
            <a:off x="6228184" y="765722"/>
            <a:ext cx="1853247" cy="1972515"/>
          </a:xfrm>
          <a:prstGeom prst="rect">
            <a:avLst/>
          </a:prstGeom>
        </p:spPr>
      </p:pic>
      <p:pic>
        <p:nvPicPr>
          <p:cNvPr id="4" name="Picture 3">
            <a:extLst>
              <a:ext uri="{FF2B5EF4-FFF2-40B4-BE49-F238E27FC236}">
                <a16:creationId xmlns="" xmlns:a16="http://schemas.microsoft.com/office/drawing/2014/main" id="{A34F5578-6406-B64F-AB6D-72CA9D7C045C}"/>
              </a:ext>
            </a:extLst>
          </p:cNvPr>
          <p:cNvPicPr>
            <a:picLocks noChangeAspect="1"/>
          </p:cNvPicPr>
          <p:nvPr/>
        </p:nvPicPr>
        <p:blipFill>
          <a:blip r:embed="rId4"/>
          <a:stretch>
            <a:fillRect/>
          </a:stretch>
        </p:blipFill>
        <p:spPr>
          <a:xfrm>
            <a:off x="7380312" y="2931788"/>
            <a:ext cx="1083539" cy="1547913"/>
          </a:xfrm>
          <a:prstGeom prst="rect">
            <a:avLst/>
          </a:prstGeom>
          <a:effectLst>
            <a:outerShdw blurRad="50800" dist="38100" dir="2700000" sx="103000" sy="103000" algn="tl" rotWithShape="0">
              <a:prstClr val="black">
                <a:alpha val="36000"/>
              </a:prstClr>
            </a:outerShdw>
          </a:effectLst>
        </p:spPr>
      </p:pic>
      <p:pic>
        <p:nvPicPr>
          <p:cNvPr id="9" name="Picture 8">
            <a:extLst>
              <a:ext uri="{FF2B5EF4-FFF2-40B4-BE49-F238E27FC236}">
                <a16:creationId xmlns="" xmlns:a16="http://schemas.microsoft.com/office/drawing/2014/main" id="{ABC1847D-9067-9146-BCB0-8FAD02B37651}"/>
              </a:ext>
            </a:extLst>
          </p:cNvPr>
          <p:cNvPicPr>
            <a:picLocks noChangeAspect="1"/>
          </p:cNvPicPr>
          <p:nvPr/>
        </p:nvPicPr>
        <p:blipFill>
          <a:blip r:embed="rId5"/>
          <a:stretch>
            <a:fillRect/>
          </a:stretch>
        </p:blipFill>
        <p:spPr>
          <a:xfrm>
            <a:off x="6084168" y="2975202"/>
            <a:ext cx="1065096" cy="1504499"/>
          </a:xfrm>
          <a:prstGeom prst="rect">
            <a:avLst/>
          </a:prstGeom>
          <a:effectLst>
            <a:outerShdw blurRad="50800" dist="38100" dir="2700000" sx="103000" sy="103000" algn="tl" rotWithShape="0">
              <a:prstClr val="black">
                <a:alpha val="40000"/>
              </a:prstClr>
            </a:outerShdw>
          </a:effectLst>
        </p:spPr>
      </p:pic>
    </p:spTree>
    <p:extLst>
      <p:ext uri="{BB962C8B-B14F-4D97-AF65-F5344CB8AC3E}">
        <p14:creationId xmlns:p14="http://schemas.microsoft.com/office/powerpoint/2010/main" val="29051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2"/>
          <p:cNvSpPr txBox="1"/>
          <p:nvPr/>
        </p:nvSpPr>
        <p:spPr>
          <a:xfrm>
            <a:off x="2141730" y="1707654"/>
            <a:ext cx="5076564" cy="553998"/>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algn="ctr">
              <a:defRPr sz="4000" b="1">
                <a:solidFill>
                  <a:srgbClr val="FFFFFF"/>
                </a:solidFill>
              </a:defRPr>
            </a:pPr>
            <a:endParaRPr sz="3000" b="1" dirty="0">
              <a:solidFill>
                <a:srgbClr val="FFFFFF"/>
              </a:solidFill>
            </a:endParaRPr>
          </a:p>
        </p:txBody>
      </p:sp>
      <p:sp>
        <p:nvSpPr>
          <p:cNvPr id="2" name="Rectangle 1"/>
          <p:cNvSpPr/>
          <p:nvPr/>
        </p:nvSpPr>
        <p:spPr>
          <a:xfrm>
            <a:off x="2141731" y="2238569"/>
            <a:ext cx="4756958" cy="1338828"/>
          </a:xfrm>
          <a:prstGeom prst="rect">
            <a:avLst/>
          </a:prstGeom>
        </p:spPr>
        <p:txBody>
          <a:bodyPr wrap="square">
            <a:spAutoFit/>
          </a:bodyPr>
          <a:lstStyle/>
          <a:p>
            <a:pPr algn="ctr">
              <a:defRPr sz="4000" b="1">
                <a:solidFill>
                  <a:srgbClr val="FFFFFF"/>
                </a:solidFill>
              </a:defRPr>
            </a:pPr>
            <a:r>
              <a:rPr lang="en-US" sz="2700" b="1" dirty="0">
                <a:solidFill>
                  <a:srgbClr val="FFFFFF"/>
                </a:solidFill>
              </a:rPr>
              <a:t>GDPR comparison with the </a:t>
            </a:r>
            <a:r>
              <a:rPr lang="en-US" sz="2700" b="1" i="1" dirty="0">
                <a:solidFill>
                  <a:srgbClr val="FFFFFF"/>
                </a:solidFill>
              </a:rPr>
              <a:t>Privacy and Data Protection Act 2014</a:t>
            </a:r>
            <a:endParaRPr lang="en-US" sz="2700" b="1" dirty="0">
              <a:solidFill>
                <a:srgbClr val="FFFFFF"/>
              </a:solidFill>
            </a:endParaRPr>
          </a:p>
        </p:txBody>
      </p:sp>
    </p:spTree>
    <p:extLst>
      <p:ext uri="{BB962C8B-B14F-4D97-AF65-F5344CB8AC3E}">
        <p14:creationId xmlns:p14="http://schemas.microsoft.com/office/powerpoint/2010/main" val="142570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a:extLst>
              <a:ext uri="{FF2B5EF4-FFF2-40B4-BE49-F238E27FC236}">
                <a16:creationId xmlns="" xmlns:a16="http://schemas.microsoft.com/office/drawing/2014/main" id="{D6721F17-1A89-3949-B540-474E58E29305}"/>
              </a:ext>
            </a:extLst>
          </p:cNvPr>
          <p:cNvSpPr>
            <a:spLocks noGrp="1"/>
          </p:cNvSpPr>
          <p:nvPr>
            <p:ph type="body" sz="quarter" idx="10"/>
          </p:nvPr>
        </p:nvSpPr>
        <p:spPr>
          <a:xfrm>
            <a:off x="441766" y="276757"/>
            <a:ext cx="8223194" cy="252000"/>
          </a:xfrm>
        </p:spPr>
        <p:txBody>
          <a:bodyPr/>
          <a:lstStyle/>
          <a:p>
            <a:r>
              <a:rPr lang="en-AU" dirty="0"/>
              <a:t>2018 AIIA Victoria – GDPR Briefing</a:t>
            </a:r>
          </a:p>
        </p:txBody>
      </p:sp>
      <p:graphicFrame>
        <p:nvGraphicFramePr>
          <p:cNvPr id="4" name="Table 3">
            <a:extLst>
              <a:ext uri="{FF2B5EF4-FFF2-40B4-BE49-F238E27FC236}">
                <a16:creationId xmlns="" xmlns:a16="http://schemas.microsoft.com/office/drawing/2014/main" id="{002755CE-7595-B340-B2C1-5A36DB81E69B}"/>
              </a:ext>
            </a:extLst>
          </p:cNvPr>
          <p:cNvGraphicFramePr>
            <a:graphicFrameLocks noGrp="1"/>
          </p:cNvGraphicFramePr>
          <p:nvPr>
            <p:extLst/>
          </p:nvPr>
        </p:nvGraphicFramePr>
        <p:xfrm>
          <a:off x="743035" y="699542"/>
          <a:ext cx="7620655" cy="3528392"/>
        </p:xfrm>
        <a:graphic>
          <a:graphicData uri="http://schemas.openxmlformats.org/drawingml/2006/table">
            <a:tbl>
              <a:tblPr firstRow="1" bandRow="1">
                <a:tableStyleId>{1FECB4D8-DB02-4DC6-A0A2-4F2EBAE1DC90}</a:tableStyleId>
              </a:tblPr>
              <a:tblGrid>
                <a:gridCol w="3690198">
                  <a:extLst>
                    <a:ext uri="{9D8B030D-6E8A-4147-A177-3AD203B41FA5}">
                      <a16:colId xmlns="" xmlns:a16="http://schemas.microsoft.com/office/drawing/2014/main" val="1887906837"/>
                    </a:ext>
                  </a:extLst>
                </a:gridCol>
                <a:gridCol w="3930457">
                  <a:extLst>
                    <a:ext uri="{9D8B030D-6E8A-4147-A177-3AD203B41FA5}">
                      <a16:colId xmlns="" xmlns:a16="http://schemas.microsoft.com/office/drawing/2014/main" val="147140345"/>
                    </a:ext>
                  </a:extLst>
                </a:gridCol>
              </a:tblGrid>
              <a:tr h="811208">
                <a:tc>
                  <a:txBody>
                    <a:bodyPr/>
                    <a:lstStyle/>
                    <a:p>
                      <a:pPr algn="l"/>
                      <a:r>
                        <a:rPr lang="en-US" sz="2000" b="1" i="1" dirty="0">
                          <a:solidFill>
                            <a:srgbClr val="005F9B"/>
                          </a:solidFill>
                        </a:rPr>
                        <a:t>General Data Protection Regulation</a:t>
                      </a:r>
                    </a:p>
                  </a:txBody>
                  <a:tcPr/>
                </a:tc>
                <a:tc>
                  <a:txBody>
                    <a:bodyPr/>
                    <a:lstStyle/>
                    <a:p>
                      <a:pPr algn="l"/>
                      <a:r>
                        <a:rPr lang="en-US" sz="2000" b="1" i="1" dirty="0">
                          <a:solidFill>
                            <a:srgbClr val="430098"/>
                          </a:solidFill>
                        </a:rPr>
                        <a:t>Privacy and Data Protection </a:t>
                      </a:r>
                    </a:p>
                    <a:p>
                      <a:pPr algn="l"/>
                      <a:r>
                        <a:rPr lang="en-US" sz="2000" b="1" i="1" dirty="0">
                          <a:solidFill>
                            <a:srgbClr val="430098"/>
                          </a:solidFill>
                        </a:rPr>
                        <a:t>Act 2014</a:t>
                      </a:r>
                    </a:p>
                  </a:txBody>
                  <a:tcPr/>
                </a:tc>
                <a:extLst>
                  <a:ext uri="{0D108BD9-81ED-4DB2-BD59-A6C34878D82A}">
                    <a16:rowId xmlns="" xmlns:a16="http://schemas.microsoft.com/office/drawing/2014/main" val="1605245028"/>
                  </a:ext>
                </a:extLst>
              </a:tr>
              <a:tr h="46494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AU" sz="1200" b="1" dirty="0"/>
                        <a:t>Principle based &amp; prescriptive approach</a:t>
                      </a:r>
                    </a:p>
                    <a:p>
                      <a:pPr algn="l"/>
                      <a:endParaRPr lang="en-US" sz="1200" b="1"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AU" sz="1200" b="1" dirty="0"/>
                        <a:t>Principle based legislation  </a:t>
                      </a:r>
                    </a:p>
                    <a:p>
                      <a:pPr algn="l"/>
                      <a:endParaRPr lang="en-US" sz="1200" b="1" dirty="0"/>
                    </a:p>
                  </a:txBody>
                  <a:tcPr/>
                </a:tc>
                <a:extLst>
                  <a:ext uri="{0D108BD9-81ED-4DB2-BD59-A6C34878D82A}">
                    <a16:rowId xmlns="" xmlns:a16="http://schemas.microsoft.com/office/drawing/2014/main" val="1898531299"/>
                  </a:ext>
                </a:extLst>
              </a:tr>
              <a:tr h="46494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AU" sz="1200" b="1" dirty="0"/>
                        <a:t>Strict, express obligations for compliance</a:t>
                      </a:r>
                    </a:p>
                    <a:p>
                      <a:pPr algn="l"/>
                      <a:endParaRPr lang="en-US" sz="1200" b="1"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AU" sz="1200" b="1" dirty="0"/>
                        <a:t>IPPs set the </a:t>
                      </a:r>
                      <a:r>
                        <a:rPr lang="en-AU" sz="1200" b="1" i="1" dirty="0"/>
                        <a:t>minimum standard</a:t>
                      </a:r>
                      <a:r>
                        <a:rPr lang="en-AU" sz="1200" b="1" dirty="0"/>
                        <a:t/>
                      </a:r>
                      <a:br>
                        <a:rPr lang="en-AU" sz="1200" b="1" dirty="0"/>
                      </a:br>
                      <a:endParaRPr lang="en-AU" sz="1200" b="1" i="1" dirty="0"/>
                    </a:p>
                  </a:txBody>
                  <a:tcPr/>
                </a:tc>
                <a:extLst>
                  <a:ext uri="{0D108BD9-81ED-4DB2-BD59-A6C34878D82A}">
                    <a16:rowId xmlns="" xmlns:a16="http://schemas.microsoft.com/office/drawing/2014/main" val="2376660586"/>
                  </a:ext>
                </a:extLst>
              </a:tr>
              <a:tr h="737642">
                <a:tc>
                  <a:txBody>
                    <a:bodyPr/>
                    <a:lstStyle/>
                    <a:p>
                      <a:pPr algn="l"/>
                      <a:r>
                        <a:rPr lang="en-US" sz="1200" b="1" dirty="0"/>
                        <a:t>Requirement to implement appropriate technical and </a:t>
                      </a:r>
                      <a:r>
                        <a:rPr lang="en-US" sz="1200" b="1" dirty="0" err="1"/>
                        <a:t>organisational</a:t>
                      </a:r>
                      <a:r>
                        <a:rPr lang="en-US" sz="1200" b="1" dirty="0"/>
                        <a:t> measures to ensure data security</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AU" sz="1200" b="1" dirty="0"/>
                        <a:t>Legislative requirement for VPS organisations to implement data security measures under Part 4  </a:t>
                      </a:r>
                    </a:p>
                    <a:p>
                      <a:pPr algn="l"/>
                      <a:endParaRPr lang="en-US" sz="1200" b="1" dirty="0"/>
                    </a:p>
                  </a:txBody>
                  <a:tcPr/>
                </a:tc>
                <a:extLst>
                  <a:ext uri="{0D108BD9-81ED-4DB2-BD59-A6C34878D82A}">
                    <a16:rowId xmlns="" xmlns:a16="http://schemas.microsoft.com/office/drawing/2014/main" val="2147100407"/>
                  </a:ext>
                </a:extLst>
              </a:tr>
              <a:tr h="1049650">
                <a:tc gridSpan="2">
                  <a:txBody>
                    <a:bodyPr/>
                    <a:lstStyle/>
                    <a:p>
                      <a:pPr algn="ctr"/>
                      <a:r>
                        <a:rPr lang="en-US" sz="1600" b="1" dirty="0">
                          <a:solidFill>
                            <a:srgbClr val="005F9B"/>
                          </a:solidFill>
                        </a:rPr>
                        <a:t>Key GDPR reform</a:t>
                      </a:r>
                      <a:r>
                        <a:rPr lang="en-US" sz="1200" b="1" dirty="0">
                          <a:solidFill>
                            <a:srgbClr val="005F9B"/>
                          </a:solidFill>
                        </a:rPr>
                        <a:t>: </a:t>
                      </a:r>
                    </a:p>
                    <a:p>
                      <a:pPr algn="ctr"/>
                      <a:endParaRPr lang="en-US" sz="1200" b="1" dirty="0"/>
                    </a:p>
                    <a:p>
                      <a:pPr algn="ctr"/>
                      <a:r>
                        <a:rPr lang="en-US" sz="1200" b="1" dirty="0"/>
                        <a:t>Express obligations for transparency, accountability and data protection by design to create a healthy privacy culture!</a:t>
                      </a:r>
                    </a:p>
                    <a:p>
                      <a:pPr algn="ctr"/>
                      <a:endParaRPr lang="en-US" sz="1200" b="1" dirty="0"/>
                    </a:p>
                  </a:txBody>
                  <a:tcPr/>
                </a:tc>
                <a:tc hMerge="1">
                  <a:txBody>
                    <a:bodyPr/>
                    <a:lstStyle/>
                    <a:p>
                      <a:endParaRPr lang="en-US" dirty="0"/>
                    </a:p>
                  </a:txBody>
                  <a:tcPr/>
                </a:tc>
                <a:extLst>
                  <a:ext uri="{0D108BD9-81ED-4DB2-BD59-A6C34878D82A}">
                    <a16:rowId xmlns="" xmlns:a16="http://schemas.microsoft.com/office/drawing/2014/main" val="3670076707"/>
                  </a:ext>
                </a:extLst>
              </a:tr>
            </a:tbl>
          </a:graphicData>
        </a:graphic>
      </p:graphicFrame>
      <p:pic>
        <p:nvPicPr>
          <p:cNvPr id="14" name="Picture 13">
            <a:extLst>
              <a:ext uri="{FF2B5EF4-FFF2-40B4-BE49-F238E27FC236}">
                <a16:creationId xmlns="" xmlns:a16="http://schemas.microsoft.com/office/drawing/2014/main" id="{56D141FE-8135-CE4C-B9DD-4F910C814AD4}"/>
              </a:ext>
            </a:extLst>
          </p:cNvPr>
          <p:cNvPicPr>
            <a:picLocks noChangeAspect="1"/>
          </p:cNvPicPr>
          <p:nvPr/>
        </p:nvPicPr>
        <p:blipFill>
          <a:blip r:embed="rId3"/>
          <a:stretch>
            <a:fillRect/>
          </a:stretch>
        </p:blipFill>
        <p:spPr>
          <a:xfrm>
            <a:off x="3491880" y="843558"/>
            <a:ext cx="721301" cy="504056"/>
          </a:xfrm>
          <a:prstGeom prst="rect">
            <a:avLst/>
          </a:prstGeom>
        </p:spPr>
      </p:pic>
      <p:pic>
        <p:nvPicPr>
          <p:cNvPr id="17" name="Picture 16">
            <a:extLst>
              <a:ext uri="{FF2B5EF4-FFF2-40B4-BE49-F238E27FC236}">
                <a16:creationId xmlns="" xmlns:a16="http://schemas.microsoft.com/office/drawing/2014/main" id="{FCB73813-BE4B-5548-8136-B467CF9564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898001"/>
            <a:ext cx="812596" cy="395169"/>
          </a:xfrm>
          <a:prstGeom prst="rect">
            <a:avLst/>
          </a:prstGeom>
        </p:spPr>
      </p:pic>
    </p:spTree>
    <p:extLst>
      <p:ext uri="{BB962C8B-B14F-4D97-AF65-F5344CB8AC3E}">
        <p14:creationId xmlns:p14="http://schemas.microsoft.com/office/powerpoint/2010/main" val="182101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2"/>
          <p:cNvSpPr txBox="1"/>
          <p:nvPr/>
        </p:nvSpPr>
        <p:spPr>
          <a:xfrm>
            <a:off x="2141730" y="1707654"/>
            <a:ext cx="5076564" cy="553998"/>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algn="ctr">
              <a:defRPr sz="4000" b="1">
                <a:solidFill>
                  <a:srgbClr val="FFFFFF"/>
                </a:solidFill>
              </a:defRPr>
            </a:pPr>
            <a:endParaRPr sz="3000" b="1" dirty="0">
              <a:solidFill>
                <a:srgbClr val="FFFFFF"/>
              </a:solidFill>
            </a:endParaRPr>
          </a:p>
        </p:txBody>
      </p:sp>
      <p:sp>
        <p:nvSpPr>
          <p:cNvPr id="2" name="Rectangle 1"/>
          <p:cNvSpPr/>
          <p:nvPr/>
        </p:nvSpPr>
        <p:spPr>
          <a:xfrm>
            <a:off x="2141731" y="2238569"/>
            <a:ext cx="4756958" cy="923330"/>
          </a:xfrm>
          <a:prstGeom prst="rect">
            <a:avLst/>
          </a:prstGeom>
        </p:spPr>
        <p:txBody>
          <a:bodyPr wrap="square">
            <a:spAutoFit/>
          </a:bodyPr>
          <a:lstStyle/>
          <a:p>
            <a:pPr algn="ctr">
              <a:defRPr sz="4000" b="1">
                <a:solidFill>
                  <a:srgbClr val="FFFFFF"/>
                </a:solidFill>
              </a:defRPr>
            </a:pPr>
            <a:r>
              <a:rPr lang="en-US" sz="2700" b="1" dirty="0">
                <a:solidFill>
                  <a:srgbClr val="FFFFFF"/>
                </a:solidFill>
              </a:rPr>
              <a:t>What does this mean for Victoria? </a:t>
            </a:r>
          </a:p>
        </p:txBody>
      </p:sp>
    </p:spTree>
    <p:extLst>
      <p:ext uri="{BB962C8B-B14F-4D97-AF65-F5344CB8AC3E}">
        <p14:creationId xmlns:p14="http://schemas.microsoft.com/office/powerpoint/2010/main" val="421841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08" y="807235"/>
            <a:ext cx="7441818" cy="416411"/>
          </a:xfrm>
        </p:spPr>
        <p:txBody>
          <a:bodyPr/>
          <a:lstStyle/>
          <a:p>
            <a:r>
              <a:rPr lang="en-US" dirty="0"/>
              <a:t>GDPR establishes best privacy practice in these key areas: </a:t>
            </a:r>
            <a:endParaRPr lang="en-AU" i="1" dirty="0"/>
          </a:p>
        </p:txBody>
      </p:sp>
      <p:sp>
        <p:nvSpPr>
          <p:cNvPr id="3" name="Content Placeholder 2"/>
          <p:cNvSpPr>
            <a:spLocks noGrp="1"/>
          </p:cNvSpPr>
          <p:nvPr>
            <p:ph idx="1"/>
          </p:nvPr>
        </p:nvSpPr>
        <p:spPr>
          <a:xfrm>
            <a:off x="459508" y="1502125"/>
            <a:ext cx="4606689" cy="2592288"/>
          </a:xfrm>
        </p:spPr>
        <p:txBody>
          <a:bodyPr/>
          <a:lstStyle/>
          <a:p>
            <a:pPr marL="214313" indent="-214313">
              <a:spcAft>
                <a:spcPts val="450"/>
              </a:spcAft>
              <a:buFont typeface="Arial" panose="020B0604020202020204" pitchFamily="34" charset="0"/>
              <a:buChar char="•"/>
            </a:pPr>
            <a:r>
              <a:rPr lang="en-US" sz="1500" b="0" dirty="0"/>
              <a:t>Requirements for </a:t>
            </a:r>
            <a:r>
              <a:rPr lang="en-US" sz="1500" dirty="0"/>
              <a:t>clear and plain </a:t>
            </a:r>
            <a:r>
              <a:rPr lang="en-US" sz="1500" b="0" dirty="0"/>
              <a:t>language in privacy communications</a:t>
            </a:r>
          </a:p>
          <a:p>
            <a:pPr marL="214313" indent="-214313">
              <a:spcAft>
                <a:spcPts val="450"/>
              </a:spcAft>
              <a:buFont typeface="Arial" panose="020B0604020202020204" pitchFamily="34" charset="0"/>
              <a:buChar char="•"/>
            </a:pPr>
            <a:r>
              <a:rPr lang="en-US" sz="1500" b="0" dirty="0"/>
              <a:t>All requests for </a:t>
            </a:r>
            <a:r>
              <a:rPr lang="en-US" sz="1500" dirty="0"/>
              <a:t>consent must be clearly distinguished from other matters </a:t>
            </a:r>
          </a:p>
          <a:p>
            <a:pPr marL="214313" indent="-214313">
              <a:spcAft>
                <a:spcPts val="450"/>
              </a:spcAft>
              <a:buFont typeface="Arial" panose="020B0604020202020204" pitchFamily="34" charset="0"/>
              <a:buChar char="•"/>
            </a:pPr>
            <a:r>
              <a:rPr lang="en-US" sz="1500" b="0" dirty="0"/>
              <a:t>Greater scope of </a:t>
            </a:r>
            <a:r>
              <a:rPr lang="en-US" sz="1500" dirty="0"/>
              <a:t>access and correction </a:t>
            </a:r>
            <a:r>
              <a:rPr lang="en-US" sz="1500" b="0" dirty="0"/>
              <a:t>rights</a:t>
            </a:r>
          </a:p>
          <a:p>
            <a:pPr marL="214313" indent="-214313">
              <a:spcAft>
                <a:spcPts val="450"/>
              </a:spcAft>
              <a:buFont typeface="Arial" panose="020B0604020202020204" pitchFamily="34" charset="0"/>
              <a:buChar char="•"/>
            </a:pPr>
            <a:r>
              <a:rPr lang="en-US" sz="1500" b="0" dirty="0"/>
              <a:t>Requirements for </a:t>
            </a:r>
            <a:r>
              <a:rPr lang="en-US" sz="1500" dirty="0"/>
              <a:t>demonstrated compliance</a:t>
            </a:r>
          </a:p>
          <a:p>
            <a:pPr marL="214313" indent="-214313">
              <a:spcAft>
                <a:spcPts val="450"/>
              </a:spcAft>
              <a:buFont typeface="Arial" panose="020B0604020202020204" pitchFamily="34" charset="0"/>
              <a:buChar char="•"/>
            </a:pPr>
            <a:r>
              <a:rPr lang="en-US" sz="1500" b="0" dirty="0"/>
              <a:t>Establishing ‘</a:t>
            </a:r>
            <a:r>
              <a:rPr lang="en-US" sz="1500" dirty="0"/>
              <a:t>the right to be forgotten</a:t>
            </a:r>
            <a:r>
              <a:rPr lang="en-US" sz="1500" b="0" dirty="0"/>
              <a:t>’ and other enhanced individual rights for data subjects </a:t>
            </a:r>
          </a:p>
        </p:txBody>
      </p:sp>
      <p:sp>
        <p:nvSpPr>
          <p:cNvPr id="9" name="Text Placeholder 4">
            <a:extLst>
              <a:ext uri="{FF2B5EF4-FFF2-40B4-BE49-F238E27FC236}">
                <a16:creationId xmlns="" xmlns:a16="http://schemas.microsoft.com/office/drawing/2014/main" id="{FCF94D3E-954A-4F44-B4A2-91702C6A5F1C}"/>
              </a:ext>
            </a:extLst>
          </p:cNvPr>
          <p:cNvSpPr>
            <a:spLocks noGrp="1"/>
          </p:cNvSpPr>
          <p:nvPr>
            <p:ph type="body" sz="quarter" idx="10"/>
          </p:nvPr>
        </p:nvSpPr>
        <p:spPr>
          <a:xfrm>
            <a:off x="441766" y="276757"/>
            <a:ext cx="8223194" cy="252000"/>
          </a:xfrm>
        </p:spPr>
        <p:txBody>
          <a:bodyPr/>
          <a:lstStyle/>
          <a:p>
            <a:r>
              <a:rPr lang="en-AU" dirty="0"/>
              <a:t>2018 AIIA Victoria – GDPR Briefing</a:t>
            </a:r>
          </a:p>
        </p:txBody>
      </p:sp>
      <p:pic>
        <p:nvPicPr>
          <p:cNvPr id="4" name="Picture 3">
            <a:extLst>
              <a:ext uri="{FF2B5EF4-FFF2-40B4-BE49-F238E27FC236}">
                <a16:creationId xmlns="" xmlns:a16="http://schemas.microsoft.com/office/drawing/2014/main" id="{483D9FEA-5034-A649-B118-BBC7EBDBE259}"/>
              </a:ext>
            </a:extLst>
          </p:cNvPr>
          <p:cNvPicPr>
            <a:picLocks noChangeAspect="1"/>
          </p:cNvPicPr>
          <p:nvPr/>
        </p:nvPicPr>
        <p:blipFill>
          <a:blip r:embed="rId3"/>
          <a:stretch>
            <a:fillRect/>
          </a:stretch>
        </p:blipFill>
        <p:spPr>
          <a:xfrm>
            <a:off x="5066197" y="1608195"/>
            <a:ext cx="3616505" cy="2218389"/>
          </a:xfrm>
          <a:prstGeom prst="rect">
            <a:avLst/>
          </a:prstGeom>
        </p:spPr>
      </p:pic>
      <p:sp>
        <p:nvSpPr>
          <p:cNvPr id="7" name="Text Placeholder 4">
            <a:extLst>
              <a:ext uri="{FF2B5EF4-FFF2-40B4-BE49-F238E27FC236}">
                <a16:creationId xmlns="" xmlns:a16="http://schemas.microsoft.com/office/drawing/2014/main" id="{042A65A9-BB94-4645-AE98-153104230D3B}"/>
              </a:ext>
            </a:extLst>
          </p:cNvPr>
          <p:cNvSpPr txBox="1">
            <a:spLocks/>
          </p:cNvSpPr>
          <p:nvPr/>
        </p:nvSpPr>
        <p:spPr>
          <a:xfrm>
            <a:off x="5048818" y="3826584"/>
            <a:ext cx="3616141" cy="381978"/>
          </a:xfrm>
          <a:prstGeom prst="rect">
            <a:avLst/>
          </a:prstGeom>
        </p:spPr>
        <p:txBody>
          <a:bodyPr lIns="0" rIns="0"/>
          <a:lstStyle>
            <a:lvl1pPr marL="0" indent="0" algn="l" defTabSz="342900" rtl="0" eaLnBrk="0" fontAlgn="base" hangingPunct="0">
              <a:spcBef>
                <a:spcPct val="20000"/>
              </a:spcBef>
              <a:spcAft>
                <a:spcPct val="0"/>
              </a:spcAft>
              <a:buFont typeface="Arial" charset="0"/>
              <a:buNone/>
              <a:defRPr sz="900" kern="1200" baseline="0">
                <a:solidFill>
                  <a:schemeClr val="accent4"/>
                </a:solidFill>
                <a:latin typeface="+mn-lt"/>
                <a:ea typeface="+mn-ea"/>
                <a:cs typeface="+mn-cs"/>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AU" dirty="0">
                <a:solidFill>
                  <a:srgbClr val="55565A"/>
                </a:solidFill>
              </a:rPr>
              <a:t>European Commission, Infographic: What must your company do? (2017) Available here: </a:t>
            </a:r>
            <a:r>
              <a:rPr lang="en-AU" dirty="0">
                <a:solidFill>
                  <a:srgbClr val="55565A"/>
                </a:solidFill>
                <a:hlinkClick r:id="rId4"/>
              </a:rPr>
              <a:t>http://ec.europa.eu/justice/smedataprotect/index_en.htm</a:t>
            </a:r>
            <a:endParaRPr lang="en-AU" dirty="0">
              <a:solidFill>
                <a:srgbClr val="55565A"/>
              </a:solidFill>
            </a:endParaRPr>
          </a:p>
          <a:p>
            <a:r>
              <a:rPr lang="en-AU" dirty="0">
                <a:solidFill>
                  <a:srgbClr val="55565A"/>
                </a:solidFill>
              </a:rPr>
              <a:t> </a:t>
            </a:r>
          </a:p>
        </p:txBody>
      </p:sp>
    </p:spTree>
    <p:extLst>
      <p:ext uri="{BB962C8B-B14F-4D97-AF65-F5344CB8AC3E}">
        <p14:creationId xmlns:p14="http://schemas.microsoft.com/office/powerpoint/2010/main" val="66481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Box 1"/>
          <p:cNvSpPr txBox="1"/>
          <p:nvPr/>
        </p:nvSpPr>
        <p:spPr>
          <a:xfrm>
            <a:off x="1043608" y="1419622"/>
            <a:ext cx="2214248" cy="279307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a:defRPr b="1">
                <a:solidFill>
                  <a:srgbClr val="FFFFFF"/>
                </a:solidFill>
              </a:defRPr>
            </a:pPr>
            <a:r>
              <a:rPr sz="1350" b="1" dirty="0">
                <a:solidFill>
                  <a:srgbClr val="FFFFFF"/>
                </a:solidFill>
              </a:rPr>
              <a:t>GENERAL </a:t>
            </a:r>
          </a:p>
          <a:p>
            <a:pPr>
              <a:defRPr>
                <a:solidFill>
                  <a:srgbClr val="FFFFFF"/>
                </a:solidFill>
              </a:defRPr>
            </a:pPr>
            <a:r>
              <a:rPr sz="1350" dirty="0" err="1">
                <a:solidFill>
                  <a:srgbClr val="FFFFFF"/>
                </a:solidFill>
              </a:rPr>
              <a:t>enquiries@ovic.vic.gov.au</a:t>
            </a:r>
            <a:endParaRPr sz="1350" dirty="0">
              <a:solidFill>
                <a:srgbClr val="FFFFFF"/>
              </a:solidFill>
            </a:endParaRPr>
          </a:p>
          <a:p>
            <a:pPr>
              <a:defRPr>
                <a:solidFill>
                  <a:srgbClr val="FFFFFF"/>
                </a:solidFill>
              </a:defRPr>
            </a:pPr>
            <a:r>
              <a:rPr sz="1350" dirty="0">
                <a:solidFill>
                  <a:srgbClr val="FFFFFF"/>
                </a:solidFill>
              </a:rPr>
              <a:t>1300 006 842</a:t>
            </a:r>
          </a:p>
          <a:p>
            <a:pPr>
              <a:defRPr b="1">
                <a:solidFill>
                  <a:srgbClr val="FFFFFF"/>
                </a:solidFill>
              </a:defRPr>
            </a:pPr>
            <a:endParaRPr sz="1350" b="1" dirty="0">
              <a:solidFill>
                <a:srgbClr val="FFFFFF"/>
              </a:solidFill>
            </a:endParaRPr>
          </a:p>
          <a:p>
            <a:pPr>
              <a:defRPr b="1">
                <a:solidFill>
                  <a:srgbClr val="FFFFFF"/>
                </a:solidFill>
              </a:defRPr>
            </a:pPr>
            <a:r>
              <a:rPr sz="1350" b="1" dirty="0">
                <a:solidFill>
                  <a:srgbClr val="FFFFFF"/>
                </a:solidFill>
              </a:rPr>
              <a:t>PRIVACY </a:t>
            </a:r>
          </a:p>
          <a:p>
            <a:pPr>
              <a:defRPr>
                <a:solidFill>
                  <a:srgbClr val="FFFFFF"/>
                </a:solidFill>
              </a:defRPr>
            </a:pPr>
            <a:r>
              <a:rPr sz="1350" dirty="0" err="1">
                <a:solidFill>
                  <a:srgbClr val="FFFFFF"/>
                </a:solidFill>
              </a:rPr>
              <a:t>privacy@ovic.vic.gov.au</a:t>
            </a:r>
            <a:endParaRPr sz="1350" dirty="0">
              <a:solidFill>
                <a:srgbClr val="FFFFFF"/>
              </a:solidFill>
            </a:endParaRPr>
          </a:p>
          <a:p>
            <a:pPr>
              <a:defRPr>
                <a:solidFill>
                  <a:srgbClr val="FFFFFF"/>
                </a:solidFill>
              </a:defRPr>
            </a:pPr>
            <a:r>
              <a:rPr sz="1350" dirty="0">
                <a:solidFill>
                  <a:srgbClr val="FFFFFF"/>
                </a:solidFill>
              </a:rPr>
              <a:t>1300 00 OVIC</a:t>
            </a:r>
          </a:p>
          <a:p>
            <a:pPr>
              <a:defRPr>
                <a:solidFill>
                  <a:srgbClr val="FFFFFF"/>
                </a:solidFill>
              </a:defRPr>
            </a:pPr>
            <a:endParaRPr sz="1350" dirty="0">
              <a:solidFill>
                <a:srgbClr val="FFFFFF"/>
              </a:solidFill>
            </a:endParaRPr>
          </a:p>
          <a:p>
            <a:pPr>
              <a:defRPr b="1">
                <a:solidFill>
                  <a:srgbClr val="FFFFFF"/>
                </a:solidFill>
              </a:defRPr>
            </a:pPr>
            <a:r>
              <a:rPr sz="1350" b="1" dirty="0">
                <a:solidFill>
                  <a:srgbClr val="FFFFFF"/>
                </a:solidFill>
              </a:rPr>
              <a:t>DATA PROTECTION</a:t>
            </a:r>
          </a:p>
          <a:p>
            <a:pPr>
              <a:defRPr>
                <a:solidFill>
                  <a:srgbClr val="FFFFFF"/>
                </a:solidFill>
              </a:defRPr>
            </a:pPr>
            <a:r>
              <a:rPr sz="1350" dirty="0" err="1">
                <a:solidFill>
                  <a:srgbClr val="FFFFFF"/>
                </a:solidFill>
              </a:rPr>
              <a:t>security@ovic.vic.gov.au</a:t>
            </a:r>
            <a:endParaRPr sz="1350" dirty="0">
              <a:solidFill>
                <a:srgbClr val="FFFFFF"/>
              </a:solidFill>
            </a:endParaRPr>
          </a:p>
          <a:p>
            <a:pPr>
              <a:defRPr>
                <a:solidFill>
                  <a:srgbClr val="FFFFFF"/>
                </a:solidFill>
              </a:defRPr>
            </a:pPr>
            <a:endParaRPr sz="1350" dirty="0">
              <a:solidFill>
                <a:srgbClr val="FFFFFF"/>
              </a:solidFill>
            </a:endParaRPr>
          </a:p>
          <a:p>
            <a:pPr>
              <a:defRPr b="1">
                <a:solidFill>
                  <a:srgbClr val="FFFFFF"/>
                </a:solidFill>
              </a:defRPr>
            </a:pPr>
            <a:r>
              <a:rPr sz="1350" b="1" dirty="0">
                <a:solidFill>
                  <a:srgbClr val="FFFFFF"/>
                </a:solidFill>
              </a:rPr>
              <a:t>FREEDOM OF INFORMATION</a:t>
            </a:r>
          </a:p>
          <a:p>
            <a:pPr>
              <a:defRPr>
                <a:solidFill>
                  <a:srgbClr val="FFFFFF"/>
                </a:solidFill>
              </a:defRPr>
            </a:pPr>
            <a:r>
              <a:rPr sz="1350" dirty="0" err="1">
                <a:solidFill>
                  <a:srgbClr val="FFFFFF"/>
                </a:solidFill>
              </a:rPr>
              <a:t>foi@ovic.vic.gov.au</a:t>
            </a:r>
            <a:endParaRPr sz="1350" dirty="0">
              <a:solidFill>
                <a:srgbClr val="FFFFFF"/>
              </a:solidFill>
            </a:endParaRPr>
          </a:p>
        </p:txBody>
      </p:sp>
      <p:sp>
        <p:nvSpPr>
          <p:cNvPr id="140" name="TextBox 2"/>
          <p:cNvSpPr txBox="1"/>
          <p:nvPr/>
        </p:nvSpPr>
        <p:spPr>
          <a:xfrm>
            <a:off x="1043608" y="699542"/>
            <a:ext cx="3594893" cy="553998"/>
          </a:xfrm>
          <a:prstGeom prst="rect">
            <a:avLst/>
          </a:prstGeom>
          <a:ln w="12700">
            <a:miter lim="400000"/>
          </a:ln>
          <a:extLst>
            <a:ext uri="{C572A759-6A51-4108-AA02-DFA0A04FC94B}">
              <ma14:wrappingTextBoxFlag xmlns:ma14="http://schemas.microsoft.com/office/mac/drawingml/2011/main" xmlns="" val="1"/>
            </a:ext>
          </a:extLst>
        </p:spPr>
        <p:txBody>
          <a:bodyPr wrap="none" lIns="34289" rIns="34289">
            <a:spAutoFit/>
          </a:bodyPr>
          <a:lstStyle>
            <a:lvl1pPr>
              <a:defRPr sz="4000" b="1" spc="300">
                <a:solidFill>
                  <a:srgbClr val="FFFFFF"/>
                </a:solidFill>
              </a:defRPr>
            </a:lvl1pPr>
          </a:lstStyle>
          <a:p>
            <a:r>
              <a:rPr lang="en-AU" sz="3000" dirty="0"/>
              <a:t>H</a:t>
            </a:r>
            <a:r>
              <a:rPr sz="3000" dirty="0"/>
              <a:t>ow to contact us</a:t>
            </a:r>
          </a:p>
        </p:txBody>
      </p:sp>
      <p:sp>
        <p:nvSpPr>
          <p:cNvPr id="141" name="TextBox 4"/>
          <p:cNvSpPr txBox="1"/>
          <p:nvPr/>
        </p:nvSpPr>
        <p:spPr>
          <a:xfrm>
            <a:off x="4860032" y="2250618"/>
            <a:ext cx="2214247" cy="1131079"/>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a:defRPr b="1">
                <a:solidFill>
                  <a:srgbClr val="FFFFFF"/>
                </a:solidFill>
              </a:defRPr>
            </a:pPr>
            <a:r>
              <a:rPr sz="1350" b="1" dirty="0">
                <a:solidFill>
                  <a:srgbClr val="FFFFFF"/>
                </a:solidFill>
              </a:rPr>
              <a:t>ONLINE</a:t>
            </a:r>
          </a:p>
          <a:p>
            <a:pPr>
              <a:defRPr b="1">
                <a:solidFill>
                  <a:srgbClr val="FFFFFF"/>
                </a:solidFill>
              </a:defRPr>
            </a:pPr>
            <a:r>
              <a:rPr sz="1350" b="1" dirty="0" err="1">
                <a:solidFill>
                  <a:srgbClr val="FFFFFF"/>
                </a:solidFill>
              </a:rPr>
              <a:t>www.ovic.vic.gov.au</a:t>
            </a:r>
            <a:endParaRPr sz="1350" b="1" dirty="0">
              <a:solidFill>
                <a:srgbClr val="FFFFFF"/>
              </a:solidFill>
            </a:endParaRPr>
          </a:p>
          <a:p>
            <a:pPr>
              <a:defRPr>
                <a:solidFill>
                  <a:srgbClr val="FFFFFF"/>
                </a:solidFill>
              </a:defRPr>
            </a:pPr>
            <a:endParaRPr sz="1350" dirty="0">
              <a:solidFill>
                <a:srgbClr val="FFFFFF"/>
              </a:solidFill>
            </a:endParaRPr>
          </a:p>
          <a:p>
            <a:pPr>
              <a:defRPr b="1">
                <a:solidFill>
                  <a:srgbClr val="FFFFFF"/>
                </a:solidFill>
              </a:defRPr>
            </a:pPr>
            <a:r>
              <a:rPr sz="1350" b="1" dirty="0">
                <a:solidFill>
                  <a:srgbClr val="FFFFFF"/>
                </a:solidFill>
              </a:rPr>
              <a:t>TWITTER</a:t>
            </a:r>
          </a:p>
          <a:p>
            <a:pPr>
              <a:defRPr>
                <a:solidFill>
                  <a:srgbClr val="FFFFFF"/>
                </a:solidFill>
              </a:defRPr>
            </a:pPr>
            <a:r>
              <a:rPr sz="1350" dirty="0">
                <a:solidFill>
                  <a:srgbClr val="FFFFFF"/>
                </a:solidFill>
              </a:rPr>
              <a:t>@OVIC_AU</a:t>
            </a:r>
          </a:p>
        </p:txBody>
      </p:sp>
    </p:spTree>
    <p:extLst>
      <p:ext uri="{BB962C8B-B14F-4D97-AF65-F5344CB8AC3E}">
        <p14:creationId xmlns:p14="http://schemas.microsoft.com/office/powerpoint/2010/main" val="364812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ia-iAwards-celebrating-v4-1600x8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24" y="-32556"/>
            <a:ext cx="10616108" cy="5308054"/>
          </a:xfrm>
          <a:prstGeom prst="rect">
            <a:avLst/>
          </a:prstGeom>
        </p:spPr>
      </p:pic>
    </p:spTree>
    <p:extLst>
      <p:ext uri="{BB962C8B-B14F-4D97-AF65-F5344CB8AC3E}">
        <p14:creationId xmlns:p14="http://schemas.microsoft.com/office/powerpoint/2010/main" val="6790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m-backgroun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72453"/>
            <a:ext cx="9180511" cy="591585"/>
          </a:xfrm>
          <a:prstGeom prst="rect">
            <a:avLst/>
          </a:prstGeom>
        </p:spPr>
      </p:pic>
      <p:pic>
        <p:nvPicPr>
          <p:cNvPr id="11" name="Picture 10"/>
          <p:cNvPicPr>
            <a:picLocks noChangeAspect="1"/>
          </p:cNvPicPr>
          <p:nvPr/>
        </p:nvPicPr>
        <p:blipFill>
          <a:blip r:embed="rId4"/>
          <a:stretch>
            <a:fillRect/>
          </a:stretch>
        </p:blipFill>
        <p:spPr>
          <a:xfrm>
            <a:off x="6228184" y="4659982"/>
            <a:ext cx="518458" cy="432048"/>
          </a:xfrm>
          <a:prstGeom prst="rect">
            <a:avLst/>
          </a:prstGeom>
        </p:spPr>
      </p:pic>
      <p:pic>
        <p:nvPicPr>
          <p:cNvPr id="2" name="Picture 1"/>
          <p:cNvPicPr>
            <a:picLocks noChangeAspect="1"/>
          </p:cNvPicPr>
          <p:nvPr/>
        </p:nvPicPr>
        <p:blipFill>
          <a:blip r:embed="rId5"/>
          <a:stretch>
            <a:fillRect/>
          </a:stretch>
        </p:blipFill>
        <p:spPr>
          <a:xfrm>
            <a:off x="3798292" y="4632953"/>
            <a:ext cx="269652" cy="459077"/>
          </a:xfrm>
          <a:prstGeom prst="rect">
            <a:avLst/>
          </a:prstGeom>
        </p:spPr>
      </p:pic>
      <p:sp>
        <p:nvSpPr>
          <p:cNvPr id="18" name="TextBox 17">
            <a:extLst>
              <a:ext uri="{FF2B5EF4-FFF2-40B4-BE49-F238E27FC236}">
                <a16:creationId xmlns="" xmlns:a16="http://schemas.microsoft.com/office/drawing/2014/main" id="{BE8CAC90-A7CE-4363-ADB7-E3BF27428C2C}"/>
              </a:ext>
            </a:extLst>
          </p:cNvPr>
          <p:cNvSpPr txBox="1"/>
          <p:nvPr/>
        </p:nvSpPr>
        <p:spPr>
          <a:xfrm>
            <a:off x="539552" y="4517707"/>
            <a:ext cx="2664296" cy="615553"/>
          </a:xfrm>
          <a:prstGeom prst="rect">
            <a:avLst/>
          </a:prstGeom>
          <a:noFill/>
        </p:spPr>
        <p:txBody>
          <a:bodyPr wrap="square" rtlCol="0">
            <a:spAutoFit/>
          </a:bodyPr>
          <a:lstStyle/>
          <a:p>
            <a:r>
              <a:rPr lang="en-GB" sz="3400" b="1" dirty="0">
                <a:solidFill>
                  <a:srgbClr val="FFFCFB"/>
                </a:solidFill>
                <a:latin typeface="Wired 90" pitchFamily="34" charset="0"/>
              </a:rPr>
              <a:t>Celebrating</a:t>
            </a:r>
          </a:p>
        </p:txBody>
      </p:sp>
      <p:sp>
        <p:nvSpPr>
          <p:cNvPr id="19" name="TextBox 18">
            <a:extLst>
              <a:ext uri="{FF2B5EF4-FFF2-40B4-BE49-F238E27FC236}">
                <a16:creationId xmlns="" xmlns:a16="http://schemas.microsoft.com/office/drawing/2014/main" id="{BE8CAC90-A7CE-4363-ADB7-E3BF27428C2C}"/>
              </a:ext>
            </a:extLst>
          </p:cNvPr>
          <p:cNvSpPr txBox="1"/>
          <p:nvPr/>
        </p:nvSpPr>
        <p:spPr>
          <a:xfrm>
            <a:off x="4067944"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40</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sp>
        <p:nvSpPr>
          <p:cNvPr id="20" name="TextBox 19">
            <a:extLst>
              <a:ext uri="{FF2B5EF4-FFF2-40B4-BE49-F238E27FC236}">
                <a16:creationId xmlns="" xmlns:a16="http://schemas.microsoft.com/office/drawing/2014/main" id="{BE8CAC90-A7CE-4363-ADB7-E3BF27428C2C}"/>
              </a:ext>
            </a:extLst>
          </p:cNvPr>
          <p:cNvSpPr txBox="1"/>
          <p:nvPr/>
        </p:nvSpPr>
        <p:spPr>
          <a:xfrm>
            <a:off x="6732240"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25</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0" name="Title 14"/>
          <p:cNvSpPr txBox="1">
            <a:spLocks/>
          </p:cNvSpPr>
          <p:nvPr/>
        </p:nvSpPr>
        <p:spPr>
          <a:xfrm>
            <a:off x="701825" y="947987"/>
            <a:ext cx="7776862" cy="31408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500" b="1" dirty="0" smtClean="0">
                <a:solidFill>
                  <a:srgbClr val="C00000"/>
                </a:solidFill>
                <a:latin typeface="Century Gothic" panose="020B0502020202020204" pitchFamily="34" charset="0"/>
              </a:rPr>
              <a:t>Thank you </a:t>
            </a:r>
            <a:r>
              <a:rPr lang="en-AU" sz="3500" b="1" dirty="0">
                <a:solidFill>
                  <a:srgbClr val="C00000"/>
                </a:solidFill>
                <a:latin typeface="Century Gothic" panose="020B0502020202020204" pitchFamily="34" charset="0"/>
              </a:rPr>
              <a:t>to the </a:t>
            </a:r>
            <a:r>
              <a:rPr lang="en-AU" sz="3500" b="1" dirty="0" smtClean="0">
                <a:solidFill>
                  <a:srgbClr val="C00000"/>
                </a:solidFill>
                <a:latin typeface="Century Gothic" panose="020B0502020202020204" pitchFamily="34" charset="0"/>
              </a:rPr>
              <a:t>Privacy </a:t>
            </a:r>
            <a:r>
              <a:rPr lang="en-AU" sz="3500" b="1" dirty="0">
                <a:solidFill>
                  <a:srgbClr val="C00000"/>
                </a:solidFill>
                <a:latin typeface="Century Gothic" panose="020B0502020202020204" pitchFamily="34" charset="0"/>
              </a:rPr>
              <a:t>and Data Protection Deputy </a:t>
            </a:r>
            <a:r>
              <a:rPr lang="en-AU" sz="3500" b="1" dirty="0" smtClean="0">
                <a:solidFill>
                  <a:srgbClr val="C00000"/>
                </a:solidFill>
                <a:latin typeface="Century Gothic" panose="020B0502020202020204" pitchFamily="34" charset="0"/>
              </a:rPr>
              <a:t>Commissioner</a:t>
            </a:r>
            <a:r>
              <a:rPr lang="en-AU" sz="3500" b="1" dirty="0">
                <a:solidFill>
                  <a:srgbClr val="C00000"/>
                </a:solidFill>
                <a:latin typeface="Century Gothic" panose="020B0502020202020204" pitchFamily="34" charset="0"/>
              </a:rPr>
              <a:t/>
            </a:r>
            <a:br>
              <a:rPr lang="en-AU" sz="3500" b="1" dirty="0">
                <a:solidFill>
                  <a:srgbClr val="C00000"/>
                </a:solidFill>
                <a:latin typeface="Century Gothic" panose="020B0502020202020204" pitchFamily="34" charset="0"/>
              </a:rPr>
            </a:br>
            <a:endParaRPr lang="en-AU" sz="3500" b="1" dirty="0">
              <a:solidFill>
                <a:srgbClr val="C00000"/>
              </a:solidFill>
              <a:latin typeface="Century Gothic" panose="020B0502020202020204" pitchFamily="34" charset="0"/>
            </a:endParaRPr>
          </a:p>
          <a:p>
            <a:r>
              <a:rPr lang="en-AU" sz="3200" b="1" dirty="0" smtClean="0">
                <a:solidFill>
                  <a:srgbClr val="C00000"/>
                </a:solidFill>
                <a:latin typeface="Century Gothic" panose="020B0502020202020204" pitchFamily="34" charset="0"/>
              </a:rPr>
              <a:t>Zack Harvey</a:t>
            </a:r>
            <a:br>
              <a:rPr lang="en-AU" sz="3200" b="1" dirty="0" smtClean="0">
                <a:solidFill>
                  <a:srgbClr val="C00000"/>
                </a:solidFill>
                <a:latin typeface="Century Gothic" panose="020B0502020202020204" pitchFamily="34" charset="0"/>
              </a:rPr>
            </a:br>
            <a:endParaRPr lang="en-AU" sz="3000" b="1" dirty="0">
              <a:solidFill>
                <a:srgbClr val="C00000"/>
              </a:solidFill>
              <a:latin typeface="Century Gothic" panose="020B0502020202020204" pitchFamily="34" charset="0"/>
            </a:endParaRPr>
          </a:p>
          <a:p>
            <a:r>
              <a:rPr lang="en-AU" sz="3000" dirty="0" smtClean="0">
                <a:solidFill>
                  <a:schemeClr val="tx1">
                    <a:lumMod val="65000"/>
                    <a:lumOff val="35000"/>
                  </a:schemeClr>
                </a:solidFill>
                <a:latin typeface="Century Gothic" panose="020B0502020202020204" pitchFamily="34" charset="0"/>
              </a:rPr>
              <a:t>Customer Sales Director, </a:t>
            </a:r>
            <a:r>
              <a:rPr lang="en-AU" sz="3000" dirty="0" err="1" smtClean="0">
                <a:solidFill>
                  <a:schemeClr val="tx1">
                    <a:lumMod val="65000"/>
                    <a:lumOff val="35000"/>
                  </a:schemeClr>
                </a:solidFill>
                <a:latin typeface="Century Gothic" panose="020B0502020202020204" pitchFamily="34" charset="0"/>
              </a:rPr>
              <a:t>Skillsoft</a:t>
            </a:r>
            <a:endParaRPr lang="en-AU" sz="3000" dirty="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73682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ia-iAwards-celebrating-v4-1600x8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24" y="-32556"/>
            <a:ext cx="10616108" cy="5308054"/>
          </a:xfrm>
          <a:prstGeom prst="rect">
            <a:avLst/>
          </a:prstGeom>
        </p:spPr>
      </p:pic>
    </p:spTree>
    <p:extLst>
      <p:ext uri="{BB962C8B-B14F-4D97-AF65-F5344CB8AC3E}">
        <p14:creationId xmlns:p14="http://schemas.microsoft.com/office/powerpoint/2010/main" val="108625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m-backgroun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72453"/>
            <a:ext cx="9180511" cy="591585"/>
          </a:xfrm>
          <a:prstGeom prst="rect">
            <a:avLst/>
          </a:prstGeom>
        </p:spPr>
      </p:pic>
      <p:pic>
        <p:nvPicPr>
          <p:cNvPr id="11" name="Picture 10"/>
          <p:cNvPicPr>
            <a:picLocks noChangeAspect="1"/>
          </p:cNvPicPr>
          <p:nvPr/>
        </p:nvPicPr>
        <p:blipFill>
          <a:blip r:embed="rId4"/>
          <a:stretch>
            <a:fillRect/>
          </a:stretch>
        </p:blipFill>
        <p:spPr>
          <a:xfrm>
            <a:off x="6228184" y="4659982"/>
            <a:ext cx="518458" cy="432048"/>
          </a:xfrm>
          <a:prstGeom prst="rect">
            <a:avLst/>
          </a:prstGeom>
        </p:spPr>
      </p:pic>
      <p:pic>
        <p:nvPicPr>
          <p:cNvPr id="2" name="Picture 1"/>
          <p:cNvPicPr>
            <a:picLocks noChangeAspect="1"/>
          </p:cNvPicPr>
          <p:nvPr/>
        </p:nvPicPr>
        <p:blipFill>
          <a:blip r:embed="rId5"/>
          <a:stretch>
            <a:fillRect/>
          </a:stretch>
        </p:blipFill>
        <p:spPr>
          <a:xfrm>
            <a:off x="3798292" y="4632953"/>
            <a:ext cx="269652" cy="459077"/>
          </a:xfrm>
          <a:prstGeom prst="rect">
            <a:avLst/>
          </a:prstGeom>
        </p:spPr>
      </p:pic>
      <p:sp>
        <p:nvSpPr>
          <p:cNvPr id="18" name="TextBox 17">
            <a:extLst>
              <a:ext uri="{FF2B5EF4-FFF2-40B4-BE49-F238E27FC236}">
                <a16:creationId xmlns="" xmlns:a16="http://schemas.microsoft.com/office/drawing/2014/main" id="{BE8CAC90-A7CE-4363-ADB7-E3BF27428C2C}"/>
              </a:ext>
            </a:extLst>
          </p:cNvPr>
          <p:cNvSpPr txBox="1"/>
          <p:nvPr/>
        </p:nvSpPr>
        <p:spPr>
          <a:xfrm>
            <a:off x="539552" y="4517707"/>
            <a:ext cx="2664296" cy="615553"/>
          </a:xfrm>
          <a:prstGeom prst="rect">
            <a:avLst/>
          </a:prstGeom>
          <a:noFill/>
        </p:spPr>
        <p:txBody>
          <a:bodyPr wrap="square" rtlCol="0">
            <a:spAutoFit/>
          </a:bodyPr>
          <a:lstStyle/>
          <a:p>
            <a:r>
              <a:rPr lang="en-GB" sz="3400" b="1" dirty="0">
                <a:solidFill>
                  <a:srgbClr val="FFFCFB"/>
                </a:solidFill>
                <a:latin typeface="Wired 90" pitchFamily="34" charset="0"/>
              </a:rPr>
              <a:t>Celebrating</a:t>
            </a:r>
          </a:p>
        </p:txBody>
      </p:sp>
      <p:sp>
        <p:nvSpPr>
          <p:cNvPr id="19" name="TextBox 18">
            <a:extLst>
              <a:ext uri="{FF2B5EF4-FFF2-40B4-BE49-F238E27FC236}">
                <a16:creationId xmlns="" xmlns:a16="http://schemas.microsoft.com/office/drawing/2014/main" id="{BE8CAC90-A7CE-4363-ADB7-E3BF27428C2C}"/>
              </a:ext>
            </a:extLst>
          </p:cNvPr>
          <p:cNvSpPr txBox="1"/>
          <p:nvPr/>
        </p:nvSpPr>
        <p:spPr>
          <a:xfrm>
            <a:off x="4067944"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40</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sp>
        <p:nvSpPr>
          <p:cNvPr id="20" name="TextBox 19">
            <a:extLst>
              <a:ext uri="{FF2B5EF4-FFF2-40B4-BE49-F238E27FC236}">
                <a16:creationId xmlns="" xmlns:a16="http://schemas.microsoft.com/office/drawing/2014/main" id="{BE8CAC90-A7CE-4363-ADB7-E3BF27428C2C}"/>
              </a:ext>
            </a:extLst>
          </p:cNvPr>
          <p:cNvSpPr txBox="1"/>
          <p:nvPr/>
        </p:nvSpPr>
        <p:spPr>
          <a:xfrm>
            <a:off x="6732240"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25</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0" name="Title 14"/>
          <p:cNvSpPr txBox="1">
            <a:spLocks/>
          </p:cNvSpPr>
          <p:nvPr/>
        </p:nvSpPr>
        <p:spPr>
          <a:xfrm>
            <a:off x="701825" y="771550"/>
            <a:ext cx="7776862" cy="31408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3200" b="1" dirty="0" smtClean="0">
              <a:solidFill>
                <a:srgbClr val="C00000"/>
              </a:solidFill>
              <a:latin typeface="Century Gothic" panose="020B0502020202020204" pitchFamily="34" charset="0"/>
            </a:endParaRPr>
          </a:p>
          <a:p>
            <a:r>
              <a:rPr lang="en-AU" sz="3200" b="1" dirty="0" smtClean="0">
                <a:solidFill>
                  <a:srgbClr val="C00000"/>
                </a:solidFill>
                <a:latin typeface="Century Gothic" panose="020B0502020202020204" pitchFamily="34" charset="0"/>
              </a:rPr>
              <a:t>GDPR </a:t>
            </a:r>
            <a:r>
              <a:rPr lang="en-AU" sz="3200" b="1" dirty="0" smtClean="0">
                <a:solidFill>
                  <a:srgbClr val="C00000"/>
                </a:solidFill>
                <a:latin typeface="Century Gothic" panose="020B0502020202020204" pitchFamily="34" charset="0"/>
              </a:rPr>
              <a:t>Legislation </a:t>
            </a:r>
            <a:r>
              <a:rPr lang="en-AU" sz="3200" b="1" dirty="0">
                <a:solidFill>
                  <a:srgbClr val="C00000"/>
                </a:solidFill>
                <a:latin typeface="Century Gothic" panose="020B0502020202020204" pitchFamily="34" charset="0"/>
              </a:rPr>
              <a:t>I</a:t>
            </a:r>
            <a:r>
              <a:rPr lang="en-AU" sz="3200" b="1" dirty="0" smtClean="0">
                <a:solidFill>
                  <a:srgbClr val="C00000"/>
                </a:solidFill>
                <a:latin typeface="Century Gothic" panose="020B0502020202020204" pitchFamily="34" charset="0"/>
              </a:rPr>
              <a:t>nsights</a:t>
            </a:r>
            <a:br>
              <a:rPr lang="en-AU" sz="3200" b="1" dirty="0" smtClean="0">
                <a:solidFill>
                  <a:srgbClr val="C00000"/>
                </a:solidFill>
                <a:latin typeface="Century Gothic" panose="020B0502020202020204" pitchFamily="34" charset="0"/>
              </a:rPr>
            </a:br>
            <a:endParaRPr lang="en-AU" sz="3000" b="1" dirty="0">
              <a:solidFill>
                <a:srgbClr val="C00000"/>
              </a:solidFill>
              <a:latin typeface="Century Gothic" panose="020B0502020202020204" pitchFamily="34" charset="0"/>
            </a:endParaRPr>
          </a:p>
          <a:p>
            <a:r>
              <a:rPr lang="en-AU" sz="3000" dirty="0" smtClean="0">
                <a:solidFill>
                  <a:schemeClr val="tx1">
                    <a:lumMod val="65000"/>
                    <a:lumOff val="35000"/>
                  </a:schemeClr>
                </a:solidFill>
                <a:latin typeface="Century Gothic" panose="020B0502020202020204" pitchFamily="34" charset="0"/>
              </a:rPr>
              <a:t>Mike Pym, CEO, Gordian Lawyers </a:t>
            </a:r>
            <a:br>
              <a:rPr lang="en-AU" sz="3000" dirty="0" smtClean="0">
                <a:solidFill>
                  <a:schemeClr val="tx1">
                    <a:lumMod val="65000"/>
                    <a:lumOff val="35000"/>
                  </a:schemeClr>
                </a:solidFill>
                <a:latin typeface="Century Gothic" panose="020B0502020202020204" pitchFamily="34" charset="0"/>
              </a:rPr>
            </a:br>
            <a:r>
              <a:rPr lang="en-AU" sz="3000" dirty="0" smtClean="0">
                <a:solidFill>
                  <a:schemeClr val="tx1">
                    <a:lumMod val="65000"/>
                    <a:lumOff val="35000"/>
                  </a:schemeClr>
                </a:solidFill>
                <a:latin typeface="Century Gothic" panose="020B0502020202020204" pitchFamily="34" charset="0"/>
              </a:rPr>
              <a:t>&amp; Ben Robson, Partner, </a:t>
            </a:r>
            <a:r>
              <a:rPr lang="en-AU" sz="3000" dirty="0" err="1" smtClean="0">
                <a:solidFill>
                  <a:schemeClr val="tx1">
                    <a:lumMod val="65000"/>
                    <a:lumOff val="35000"/>
                  </a:schemeClr>
                </a:solidFill>
                <a:latin typeface="Century Gothic" panose="020B0502020202020204" pitchFamily="34" charset="0"/>
              </a:rPr>
              <a:t>Oury</a:t>
            </a:r>
            <a:r>
              <a:rPr lang="en-AU" sz="3000" dirty="0" smtClean="0">
                <a:solidFill>
                  <a:schemeClr val="tx1">
                    <a:lumMod val="65000"/>
                    <a:lumOff val="35000"/>
                  </a:schemeClr>
                </a:solidFill>
                <a:latin typeface="Century Gothic" panose="020B0502020202020204" pitchFamily="34" charset="0"/>
              </a:rPr>
              <a:t> Clark Solicitors</a:t>
            </a:r>
            <a:endParaRPr lang="en-AU" sz="3000" dirty="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52123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m-backgroun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72453"/>
            <a:ext cx="9180511" cy="591585"/>
          </a:xfrm>
          <a:prstGeom prst="rect">
            <a:avLst/>
          </a:prstGeom>
        </p:spPr>
      </p:pic>
      <p:pic>
        <p:nvPicPr>
          <p:cNvPr id="11" name="Picture 10"/>
          <p:cNvPicPr>
            <a:picLocks noChangeAspect="1"/>
          </p:cNvPicPr>
          <p:nvPr/>
        </p:nvPicPr>
        <p:blipFill>
          <a:blip r:embed="rId4"/>
          <a:stretch>
            <a:fillRect/>
          </a:stretch>
        </p:blipFill>
        <p:spPr>
          <a:xfrm>
            <a:off x="6228184" y="4659982"/>
            <a:ext cx="518458" cy="432048"/>
          </a:xfrm>
          <a:prstGeom prst="rect">
            <a:avLst/>
          </a:prstGeom>
        </p:spPr>
      </p:pic>
      <p:pic>
        <p:nvPicPr>
          <p:cNvPr id="2" name="Picture 1"/>
          <p:cNvPicPr>
            <a:picLocks noChangeAspect="1"/>
          </p:cNvPicPr>
          <p:nvPr/>
        </p:nvPicPr>
        <p:blipFill>
          <a:blip r:embed="rId5"/>
          <a:stretch>
            <a:fillRect/>
          </a:stretch>
        </p:blipFill>
        <p:spPr>
          <a:xfrm>
            <a:off x="3798292" y="4632953"/>
            <a:ext cx="269652" cy="459077"/>
          </a:xfrm>
          <a:prstGeom prst="rect">
            <a:avLst/>
          </a:prstGeom>
        </p:spPr>
      </p:pic>
      <p:sp>
        <p:nvSpPr>
          <p:cNvPr id="18" name="TextBox 17">
            <a:extLst>
              <a:ext uri="{FF2B5EF4-FFF2-40B4-BE49-F238E27FC236}">
                <a16:creationId xmlns="" xmlns:a16="http://schemas.microsoft.com/office/drawing/2014/main" id="{BE8CAC90-A7CE-4363-ADB7-E3BF27428C2C}"/>
              </a:ext>
            </a:extLst>
          </p:cNvPr>
          <p:cNvSpPr txBox="1"/>
          <p:nvPr/>
        </p:nvSpPr>
        <p:spPr>
          <a:xfrm>
            <a:off x="539552" y="4517707"/>
            <a:ext cx="2664296" cy="615553"/>
          </a:xfrm>
          <a:prstGeom prst="rect">
            <a:avLst/>
          </a:prstGeom>
          <a:noFill/>
        </p:spPr>
        <p:txBody>
          <a:bodyPr wrap="square" rtlCol="0">
            <a:spAutoFit/>
          </a:bodyPr>
          <a:lstStyle/>
          <a:p>
            <a:r>
              <a:rPr lang="en-GB" sz="3400" b="1" dirty="0">
                <a:solidFill>
                  <a:srgbClr val="FFFCFB"/>
                </a:solidFill>
                <a:latin typeface="Wired 90" pitchFamily="34" charset="0"/>
              </a:rPr>
              <a:t>Celebrating</a:t>
            </a:r>
          </a:p>
        </p:txBody>
      </p:sp>
      <p:sp>
        <p:nvSpPr>
          <p:cNvPr id="19" name="TextBox 18">
            <a:extLst>
              <a:ext uri="{FF2B5EF4-FFF2-40B4-BE49-F238E27FC236}">
                <a16:creationId xmlns="" xmlns:a16="http://schemas.microsoft.com/office/drawing/2014/main" id="{BE8CAC90-A7CE-4363-ADB7-E3BF27428C2C}"/>
              </a:ext>
            </a:extLst>
          </p:cNvPr>
          <p:cNvSpPr txBox="1"/>
          <p:nvPr/>
        </p:nvSpPr>
        <p:spPr>
          <a:xfrm>
            <a:off x="4067944"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40</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sp>
        <p:nvSpPr>
          <p:cNvPr id="20" name="TextBox 19">
            <a:extLst>
              <a:ext uri="{FF2B5EF4-FFF2-40B4-BE49-F238E27FC236}">
                <a16:creationId xmlns="" xmlns:a16="http://schemas.microsoft.com/office/drawing/2014/main" id="{BE8CAC90-A7CE-4363-ADB7-E3BF27428C2C}"/>
              </a:ext>
            </a:extLst>
          </p:cNvPr>
          <p:cNvSpPr txBox="1"/>
          <p:nvPr/>
        </p:nvSpPr>
        <p:spPr>
          <a:xfrm>
            <a:off x="6732240"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25</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0" name="Title 14"/>
          <p:cNvSpPr txBox="1">
            <a:spLocks/>
          </p:cNvSpPr>
          <p:nvPr/>
        </p:nvSpPr>
        <p:spPr>
          <a:xfrm>
            <a:off x="701825" y="947987"/>
            <a:ext cx="7776862" cy="31408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b="1" dirty="0">
                <a:solidFill>
                  <a:srgbClr val="C00000"/>
                </a:solidFill>
                <a:latin typeface="Century Gothic" panose="020B0502020202020204" pitchFamily="34" charset="0"/>
              </a:rPr>
              <a:t>Master of Ceremonies</a:t>
            </a:r>
            <a:r>
              <a:rPr lang="en-AU" sz="3000" b="1" dirty="0">
                <a:solidFill>
                  <a:srgbClr val="C00000"/>
                </a:solidFill>
                <a:latin typeface="Century Gothic" panose="020B0502020202020204" pitchFamily="34" charset="0"/>
              </a:rPr>
              <a:t/>
            </a:r>
            <a:br>
              <a:rPr lang="en-AU" sz="3000" b="1" dirty="0">
                <a:solidFill>
                  <a:srgbClr val="C00000"/>
                </a:solidFill>
                <a:latin typeface="Century Gothic" panose="020B0502020202020204" pitchFamily="34" charset="0"/>
              </a:rPr>
            </a:br>
            <a:r>
              <a:rPr lang="en-AU" sz="3000" b="1" dirty="0">
                <a:solidFill>
                  <a:srgbClr val="C00000"/>
                </a:solidFill>
                <a:latin typeface="Century Gothic" panose="020B0502020202020204" pitchFamily="34" charset="0"/>
              </a:rPr>
              <a:t/>
            </a:r>
            <a:br>
              <a:rPr lang="en-AU" sz="3000" b="1" dirty="0">
                <a:solidFill>
                  <a:srgbClr val="C00000"/>
                </a:solidFill>
                <a:latin typeface="Century Gothic" panose="020B0502020202020204" pitchFamily="34" charset="0"/>
              </a:rPr>
            </a:br>
            <a:r>
              <a:rPr lang="en-AU" sz="3200" b="1" dirty="0">
                <a:solidFill>
                  <a:srgbClr val="C00000"/>
                </a:solidFill>
                <a:latin typeface="Century Gothic" panose="020B0502020202020204" pitchFamily="34" charset="0"/>
              </a:rPr>
              <a:t>P</a:t>
            </a:r>
            <a:r>
              <a:rPr lang="en-AU" sz="3200" b="1" dirty="0" smtClean="0">
                <a:solidFill>
                  <a:srgbClr val="C00000"/>
                </a:solidFill>
                <a:latin typeface="Century Gothic" panose="020B0502020202020204" pitchFamily="34" charset="0"/>
              </a:rPr>
              <a:t>aul Cooper</a:t>
            </a:r>
            <a:endParaRPr lang="en-AU" sz="3200" b="1" dirty="0">
              <a:solidFill>
                <a:srgbClr val="C00000"/>
              </a:solidFill>
              <a:latin typeface="Century Gothic" panose="020B0502020202020204" pitchFamily="34" charset="0"/>
            </a:endParaRPr>
          </a:p>
          <a:p>
            <a:endParaRPr lang="en-AU" sz="3000" b="1" dirty="0">
              <a:solidFill>
                <a:srgbClr val="C00000"/>
              </a:solidFill>
              <a:latin typeface="Century Gothic" panose="020B0502020202020204" pitchFamily="34" charset="0"/>
            </a:endParaRPr>
          </a:p>
          <a:p>
            <a:r>
              <a:rPr lang="en-AU" sz="3000" dirty="0" smtClean="0">
                <a:solidFill>
                  <a:schemeClr val="tx1">
                    <a:lumMod val="65000"/>
                    <a:lumOff val="35000"/>
                  </a:schemeClr>
                </a:solidFill>
                <a:latin typeface="Century Gothic" panose="020B0502020202020204" pitchFamily="34" charset="0"/>
              </a:rPr>
              <a:t>Member, </a:t>
            </a:r>
            <a:r>
              <a:rPr lang="en-AU" sz="3000" dirty="0">
                <a:solidFill>
                  <a:schemeClr val="tx1">
                    <a:lumMod val="65000"/>
                    <a:lumOff val="35000"/>
                  </a:schemeClr>
                </a:solidFill>
                <a:latin typeface="Century Gothic" panose="020B0502020202020204" pitchFamily="34" charset="0"/>
              </a:rPr>
              <a:t>AIIA Victoria Council</a:t>
            </a:r>
            <a:r>
              <a:rPr lang="en-AU" sz="3000" dirty="0">
                <a:solidFill>
                  <a:schemeClr val="tx1">
                    <a:lumMod val="65000"/>
                    <a:lumOff val="35000"/>
                  </a:schemeClr>
                </a:solidFill>
                <a:latin typeface="Century Gothic" panose="020B0502020202020204" pitchFamily="34" charset="0"/>
                <a:cs typeface="Arial" panose="020B0604020202020204" pitchFamily="34" charset="0"/>
              </a:rPr>
              <a:t> </a:t>
            </a:r>
          </a:p>
        </p:txBody>
      </p:sp>
    </p:spTree>
    <p:extLst>
      <p:ext uri="{BB962C8B-B14F-4D97-AF65-F5344CB8AC3E}">
        <p14:creationId xmlns:p14="http://schemas.microsoft.com/office/powerpoint/2010/main" val="1611559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3" name="Title 14"/>
          <p:cNvSpPr txBox="1">
            <a:spLocks/>
          </p:cNvSpPr>
          <p:nvPr/>
        </p:nvSpPr>
        <p:spPr>
          <a:xfrm>
            <a:off x="1004547" y="1995686"/>
            <a:ext cx="7167853" cy="96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6600" b="1" dirty="0" smtClean="0">
                <a:solidFill>
                  <a:srgbClr val="C00000"/>
                </a:solidFill>
                <a:latin typeface="Century Gothic" panose="020B0502020202020204" pitchFamily="34" charset="0"/>
              </a:rPr>
              <a:t>Welcome</a:t>
            </a:r>
            <a:endParaRPr lang="en-AU" sz="6600" dirty="0">
              <a:solidFill>
                <a:srgbClr val="C00000"/>
              </a:solidFill>
              <a:latin typeface="Century Gothic" panose="020B0502020202020204" pitchFamily="34" charset="0"/>
            </a:endParaRPr>
          </a:p>
        </p:txBody>
      </p:sp>
      <p:grpSp>
        <p:nvGrpSpPr>
          <p:cNvPr id="14" name="Group 13"/>
          <p:cNvGrpSpPr/>
          <p:nvPr/>
        </p:nvGrpSpPr>
        <p:grpSpPr>
          <a:xfrm>
            <a:off x="395536" y="4403231"/>
            <a:ext cx="8438872" cy="561655"/>
            <a:chOff x="467544" y="4403231"/>
            <a:chExt cx="8438872" cy="561655"/>
          </a:xfrm>
        </p:grpSpPr>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Tree>
    <p:extLst>
      <p:ext uri="{BB962C8B-B14F-4D97-AF65-F5344CB8AC3E}">
        <p14:creationId xmlns:p14="http://schemas.microsoft.com/office/powerpoint/2010/main" val="166672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3" name="Title 14"/>
          <p:cNvSpPr txBox="1">
            <a:spLocks/>
          </p:cNvSpPr>
          <p:nvPr/>
        </p:nvSpPr>
        <p:spPr>
          <a:xfrm>
            <a:off x="364885" y="265160"/>
            <a:ext cx="6445867" cy="613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600" b="1" dirty="0" smtClean="0">
                <a:solidFill>
                  <a:srgbClr val="C00000"/>
                </a:solidFill>
                <a:latin typeface="Century Gothic" panose="020B0502020202020204" pitchFamily="34" charset="0"/>
              </a:rPr>
              <a:t>Agenda</a:t>
            </a:r>
            <a:endParaRPr lang="en-AU" sz="3600" dirty="0">
              <a:solidFill>
                <a:srgbClr val="C00000"/>
              </a:solidFill>
              <a:latin typeface="Century Gothic" panose="020B0502020202020204" pitchFamily="34" charset="0"/>
            </a:endParaRPr>
          </a:p>
        </p:txBody>
      </p:sp>
      <p:graphicFrame>
        <p:nvGraphicFramePr>
          <p:cNvPr id="12" name="Table 11"/>
          <p:cNvGraphicFramePr>
            <a:graphicFrameLocks noGrp="1"/>
          </p:cNvGraphicFramePr>
          <p:nvPr>
            <p:extLst/>
          </p:nvPr>
        </p:nvGraphicFramePr>
        <p:xfrm>
          <a:off x="567901" y="1500727"/>
          <a:ext cx="7387979" cy="2653909"/>
        </p:xfrm>
        <a:graphic>
          <a:graphicData uri="http://schemas.openxmlformats.org/drawingml/2006/table">
            <a:tbl>
              <a:tblPr firstRow="1" bandRow="1">
                <a:tableStyleId>{5C22544A-7EE6-4342-B048-85BDC9FD1C3A}</a:tableStyleId>
              </a:tblPr>
              <a:tblGrid>
                <a:gridCol w="7387979"/>
              </a:tblGrid>
              <a:tr h="524949">
                <a:tc>
                  <a:txBody>
                    <a:bodyPr/>
                    <a:lstStyle/>
                    <a:p>
                      <a:pPr algn="l"/>
                      <a:r>
                        <a:rPr lang="en-US" sz="2000" b="0" dirty="0" smtClean="0">
                          <a:solidFill>
                            <a:srgbClr val="000000"/>
                          </a:solidFill>
                          <a:latin typeface="Century Gothic" panose="020B0502020202020204" pitchFamily="34" charset="0"/>
                          <a:cs typeface="Corbel"/>
                        </a:rPr>
                        <a:t>GDPR is in force now and applies to Australian businesses</a:t>
                      </a:r>
                      <a:endParaRPr lang="en-US" sz="2000" b="0" dirty="0">
                        <a:solidFill>
                          <a:srgbClr val="000000"/>
                        </a:solidFill>
                        <a:latin typeface="Century Gothic" panose="020B0502020202020204" pitchFamily="34" charset="0"/>
                        <a:cs typeface="Corbel"/>
                      </a:endParaRPr>
                    </a:p>
                  </a:txBody>
                  <a:tcPr anchor="ctr">
                    <a:lnB w="28575" cap="flat" cmpd="sng" algn="ctr">
                      <a:solidFill>
                        <a:srgbClr val="C7C5B9"/>
                      </a:solidFill>
                      <a:prstDash val="solid"/>
                      <a:round/>
                      <a:headEnd type="none" w="med" len="med"/>
                      <a:tailEnd type="none" w="med" len="med"/>
                    </a:lnB>
                    <a:noFill/>
                  </a:tcPr>
                </a:tc>
              </a:tr>
              <a:tr h="532240">
                <a:tc>
                  <a:txBody>
                    <a:bodyPr/>
                    <a:lstStyle/>
                    <a:p>
                      <a:pPr algn="l"/>
                      <a:r>
                        <a:rPr lang="en-US" sz="2000" baseline="0" dirty="0" smtClean="0">
                          <a:latin typeface="Century Gothic" panose="020B0502020202020204" pitchFamily="34" charset="0"/>
                          <a:cs typeface="Corbel"/>
                        </a:rPr>
                        <a:t>What does GDPR require?</a:t>
                      </a:r>
                      <a:endParaRPr lang="en-US" sz="2000" dirty="0">
                        <a:latin typeface="Century Gothic" panose="020B0502020202020204" pitchFamily="34" charset="0"/>
                        <a:cs typeface="Corbel"/>
                      </a:endParaRPr>
                    </a:p>
                  </a:txBody>
                  <a:tcPr anchor="ctr">
                    <a:lnT w="28575" cap="flat" cmpd="sng" algn="ctr">
                      <a:solidFill>
                        <a:srgbClr val="C7C5B9"/>
                      </a:solidFill>
                      <a:prstDash val="solid"/>
                      <a:round/>
                      <a:headEnd type="none" w="med" len="med"/>
                      <a:tailEnd type="none" w="med" len="med"/>
                    </a:lnT>
                    <a:lnB w="38100" cap="flat" cmpd="sng" algn="ctr">
                      <a:solidFill>
                        <a:srgbClr val="C7C5B9"/>
                      </a:solidFill>
                      <a:prstDash val="solid"/>
                      <a:round/>
                      <a:headEnd type="none" w="med" len="med"/>
                      <a:tailEnd type="none" w="med" len="med"/>
                    </a:lnB>
                    <a:noFill/>
                  </a:tcPr>
                </a:tc>
              </a:tr>
              <a:tr h="5322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cs typeface="Corbel"/>
                        </a:rPr>
                        <a:t>How</a:t>
                      </a:r>
                      <a:r>
                        <a:rPr lang="en-US" sz="2000" baseline="0" dirty="0" smtClean="0">
                          <a:latin typeface="Century Gothic" panose="020B0502020202020204" pitchFamily="34" charset="0"/>
                          <a:cs typeface="Corbel"/>
                        </a:rPr>
                        <a:t> does an </a:t>
                      </a:r>
                      <a:r>
                        <a:rPr lang="en-US" sz="2000" dirty="0" smtClean="0">
                          <a:latin typeface="Century Gothic" panose="020B0502020202020204" pitchFamily="34" charset="0"/>
                          <a:cs typeface="Corbel"/>
                        </a:rPr>
                        <a:t>Australian</a:t>
                      </a:r>
                      <a:r>
                        <a:rPr lang="en-US" sz="2000" baseline="0" dirty="0" smtClean="0">
                          <a:latin typeface="Century Gothic" panose="020B0502020202020204" pitchFamily="34" charset="0"/>
                          <a:cs typeface="Corbel"/>
                        </a:rPr>
                        <a:t> </a:t>
                      </a:r>
                      <a:r>
                        <a:rPr lang="en-US" sz="2000" dirty="0" smtClean="0">
                          <a:latin typeface="Century Gothic" panose="020B0502020202020204" pitchFamily="34" charset="0"/>
                          <a:cs typeface="Corbel"/>
                        </a:rPr>
                        <a:t>business</a:t>
                      </a:r>
                      <a:r>
                        <a:rPr lang="en-US" sz="2000" baseline="0" dirty="0" smtClean="0">
                          <a:latin typeface="Century Gothic" panose="020B0502020202020204" pitchFamily="34" charset="0"/>
                          <a:cs typeface="Corbel"/>
                        </a:rPr>
                        <a:t> comply?</a:t>
                      </a:r>
                      <a:endParaRPr lang="en-US" sz="2000" dirty="0">
                        <a:latin typeface="Century Gothic" panose="020B0502020202020204" pitchFamily="34" charset="0"/>
                        <a:cs typeface="Corbel"/>
                      </a:endParaRPr>
                    </a:p>
                  </a:txBody>
                  <a:tcPr anchor="ctr">
                    <a:lnT w="38100" cap="flat" cmpd="sng" algn="ctr">
                      <a:solidFill>
                        <a:srgbClr val="C7C5B9"/>
                      </a:solidFill>
                      <a:prstDash val="solid"/>
                      <a:round/>
                      <a:headEnd type="none" w="med" len="med"/>
                      <a:tailEnd type="none" w="med" len="med"/>
                    </a:lnT>
                    <a:lnB w="38100" cap="flat" cmpd="sng" algn="ctr">
                      <a:solidFill>
                        <a:srgbClr val="C7C5B9"/>
                      </a:solidFill>
                      <a:prstDash val="solid"/>
                      <a:round/>
                      <a:headEnd type="none" w="med" len="med"/>
                      <a:tailEnd type="none" w="med" len="med"/>
                    </a:lnB>
                    <a:noFill/>
                  </a:tcPr>
                </a:tc>
              </a:tr>
              <a:tr h="532240">
                <a:tc>
                  <a:txBody>
                    <a:bodyPr/>
                    <a:lstStyle/>
                    <a:p>
                      <a:pPr algn="l"/>
                      <a:r>
                        <a:rPr lang="en-US" sz="2000" dirty="0" smtClean="0">
                          <a:latin typeface="Century Gothic" panose="020B0502020202020204" pitchFamily="34" charset="0"/>
                          <a:cs typeface="Corbel"/>
                        </a:rPr>
                        <a:t>Action</a:t>
                      </a:r>
                      <a:r>
                        <a:rPr lang="en-US" sz="2000" baseline="0" dirty="0" smtClean="0">
                          <a:latin typeface="Century Gothic" panose="020B0502020202020204" pitchFamily="34" charset="0"/>
                          <a:cs typeface="Corbel"/>
                        </a:rPr>
                        <a:t> Plan</a:t>
                      </a:r>
                      <a:endParaRPr lang="en-US" sz="2000" dirty="0">
                        <a:latin typeface="Century Gothic" panose="020B0502020202020204" pitchFamily="34" charset="0"/>
                        <a:cs typeface="Corbel"/>
                      </a:endParaRPr>
                    </a:p>
                  </a:txBody>
                  <a:tcPr anchor="ctr">
                    <a:lnT w="38100" cap="flat" cmpd="sng" algn="ctr">
                      <a:solidFill>
                        <a:srgbClr val="C7C5B9"/>
                      </a:solidFill>
                      <a:prstDash val="solid"/>
                      <a:round/>
                      <a:headEnd type="none" w="med" len="med"/>
                      <a:tailEnd type="none" w="med" len="med"/>
                    </a:lnT>
                    <a:lnB w="38100" cap="flat" cmpd="sng" algn="ctr">
                      <a:solidFill>
                        <a:srgbClr val="C7C5B9"/>
                      </a:solidFill>
                      <a:prstDash val="solid"/>
                      <a:round/>
                      <a:headEnd type="none" w="med" len="med"/>
                      <a:tailEnd type="none" w="med" len="med"/>
                    </a:lnB>
                    <a:noFill/>
                  </a:tcPr>
                </a:tc>
              </a:tr>
              <a:tr h="532240">
                <a:tc>
                  <a:txBody>
                    <a:bodyPr/>
                    <a:lstStyle/>
                    <a:p>
                      <a:pPr algn="l"/>
                      <a:endParaRPr lang="en-US" sz="2000" dirty="0">
                        <a:latin typeface="Century Gothic" panose="020B0502020202020204" pitchFamily="34" charset="0"/>
                        <a:cs typeface="Corbel"/>
                      </a:endParaRPr>
                    </a:p>
                  </a:txBody>
                  <a:tcPr anchor="ctr">
                    <a:lnT w="38100" cap="flat" cmpd="sng" algn="ctr">
                      <a:solidFill>
                        <a:srgbClr val="C7C5B9"/>
                      </a:solidFill>
                      <a:prstDash val="solid"/>
                      <a:round/>
                      <a:headEnd type="none" w="med" len="med"/>
                      <a:tailEnd type="none" w="med" len="med"/>
                    </a:lnT>
                    <a:noFill/>
                  </a:tcPr>
                </a:tc>
              </a:tr>
            </a:tbl>
          </a:graphicData>
        </a:graphic>
      </p:graphicFrame>
      <p:grpSp>
        <p:nvGrpSpPr>
          <p:cNvPr id="14" name="Group 13"/>
          <p:cNvGrpSpPr/>
          <p:nvPr/>
        </p:nvGrpSpPr>
        <p:grpSpPr>
          <a:xfrm>
            <a:off x="395536" y="4403231"/>
            <a:ext cx="8438872" cy="561655"/>
            <a:chOff x="467544" y="4403231"/>
            <a:chExt cx="8438872" cy="561655"/>
          </a:xfrm>
        </p:grpSpPr>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Tree>
    <p:extLst>
      <p:ext uri="{BB962C8B-B14F-4D97-AF65-F5344CB8AC3E}">
        <p14:creationId xmlns:p14="http://schemas.microsoft.com/office/powerpoint/2010/main" val="60109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3" name="Title 14"/>
          <p:cNvSpPr txBox="1">
            <a:spLocks/>
          </p:cNvSpPr>
          <p:nvPr/>
        </p:nvSpPr>
        <p:spPr>
          <a:xfrm>
            <a:off x="467544" y="1958598"/>
            <a:ext cx="7704856" cy="613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C00000"/>
                </a:solidFill>
                <a:latin typeface="Century Gothic" panose="020B0502020202020204" pitchFamily="34" charset="0"/>
              </a:rPr>
              <a:t>Section 1: GDPR is here</a:t>
            </a:r>
            <a:endParaRPr lang="en-AU" b="1" dirty="0">
              <a:solidFill>
                <a:srgbClr val="C00000"/>
              </a:solidFill>
              <a:latin typeface="Century Gothic" panose="020B0502020202020204" pitchFamily="34" charset="0"/>
            </a:endParaRPr>
          </a:p>
        </p:txBody>
      </p:sp>
      <p:grpSp>
        <p:nvGrpSpPr>
          <p:cNvPr id="14" name="Group 13"/>
          <p:cNvGrpSpPr/>
          <p:nvPr/>
        </p:nvGrpSpPr>
        <p:grpSpPr>
          <a:xfrm>
            <a:off x="395536" y="4403231"/>
            <a:ext cx="8438872" cy="561655"/>
            <a:chOff x="467544" y="4403231"/>
            <a:chExt cx="8438872" cy="561655"/>
          </a:xfrm>
        </p:grpSpPr>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Tree>
    <p:extLst>
      <p:ext uri="{BB962C8B-B14F-4D97-AF65-F5344CB8AC3E}">
        <p14:creationId xmlns:p14="http://schemas.microsoft.com/office/powerpoint/2010/main" val="1210661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3" name="Title 14"/>
          <p:cNvSpPr txBox="1">
            <a:spLocks/>
          </p:cNvSpPr>
          <p:nvPr/>
        </p:nvSpPr>
        <p:spPr>
          <a:xfrm>
            <a:off x="360000" y="288000"/>
            <a:ext cx="6445867" cy="613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latin typeface="Century Gothic" panose="020B0502020202020204" pitchFamily="34" charset="0"/>
              </a:rPr>
              <a:t>Privacy in the digital age</a:t>
            </a:r>
            <a:endParaRPr lang="en-AU" sz="3600" b="1" dirty="0">
              <a:solidFill>
                <a:srgbClr val="C00000"/>
              </a:solidFill>
              <a:latin typeface="Century Gothic" panose="020B0502020202020204" pitchFamily="34" charset="0"/>
            </a:endParaRPr>
          </a:p>
        </p:txBody>
      </p:sp>
      <p:sp>
        <p:nvSpPr>
          <p:cNvPr id="14" name="Content Placeholder 2"/>
          <p:cNvSpPr txBox="1">
            <a:spLocks/>
          </p:cNvSpPr>
          <p:nvPr/>
        </p:nvSpPr>
        <p:spPr>
          <a:xfrm>
            <a:off x="395536" y="1595488"/>
            <a:ext cx="8064896" cy="2232248"/>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4288">
              <a:buSzPct val="80000"/>
              <a:defRPr/>
            </a:pPr>
            <a:r>
              <a:rPr lang="en-US" dirty="0" smtClean="0">
                <a:solidFill>
                  <a:prstClr val="black"/>
                </a:solidFill>
                <a:latin typeface="Century Gothic" panose="020B0502020202020204" pitchFamily="34" charset="0"/>
              </a:rPr>
              <a:t>“Historically, privacy was almost implicit, because it was hard to find and gather information. But in the digital world, whether it’s digital cameras or satellites or just what you click on, we need to have more explicit rules – not just for government but for private companies.” </a:t>
            </a:r>
          </a:p>
          <a:p>
            <a:pPr marL="14288">
              <a:buSzPct val="80000"/>
              <a:defRPr/>
            </a:pPr>
            <a:r>
              <a:rPr lang="en-US" dirty="0" smtClean="0">
                <a:solidFill>
                  <a:prstClr val="black"/>
                </a:solidFill>
                <a:latin typeface="Century Gothic" panose="020B0502020202020204" pitchFamily="34" charset="0"/>
              </a:rPr>
              <a:t>											– Bill Gates</a:t>
            </a:r>
            <a:endParaRPr lang="en-AU" dirty="0" smtClean="0">
              <a:solidFill>
                <a:prstClr val="black"/>
              </a:solidFill>
              <a:latin typeface="Century Gothic" panose="020B0502020202020204" pitchFamily="34" charset="0"/>
            </a:endParaRPr>
          </a:p>
          <a:p>
            <a:pPr marL="0" lvl="1" indent="0">
              <a:buClr>
                <a:srgbClr val="FC2319"/>
              </a:buClr>
              <a:buFont typeface="Wingdings" charset="2"/>
              <a:buNone/>
              <a:defRPr/>
            </a:pPr>
            <a:endParaRPr lang="en-US" dirty="0" smtClean="0">
              <a:solidFill>
                <a:prstClr val="black"/>
              </a:solidFill>
              <a:latin typeface="Century Gothic" panose="020B0502020202020204" pitchFamily="34" charset="0"/>
            </a:endParaRPr>
          </a:p>
        </p:txBody>
      </p:sp>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Tree>
    <p:extLst>
      <p:ext uri="{BB962C8B-B14F-4D97-AF65-F5344CB8AC3E}">
        <p14:creationId xmlns:p14="http://schemas.microsoft.com/office/powerpoint/2010/main" val="271808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3" name="Title 14"/>
          <p:cNvSpPr txBox="1">
            <a:spLocks/>
          </p:cNvSpPr>
          <p:nvPr/>
        </p:nvSpPr>
        <p:spPr>
          <a:xfrm>
            <a:off x="360000" y="288000"/>
            <a:ext cx="6445867" cy="613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latin typeface="Century Gothic" panose="020B0502020202020204" pitchFamily="34" charset="0"/>
              </a:rPr>
              <a:t>What is the GDPR?</a:t>
            </a:r>
            <a:endParaRPr lang="en-AU" sz="3600" b="1" dirty="0">
              <a:solidFill>
                <a:srgbClr val="C00000"/>
              </a:solidFill>
              <a:latin typeface="Century Gothic" panose="020B0502020202020204" pitchFamily="34" charset="0"/>
            </a:endParaRPr>
          </a:p>
        </p:txBody>
      </p:sp>
      <p:sp>
        <p:nvSpPr>
          <p:cNvPr id="12" name="Content Placeholder 2"/>
          <p:cNvSpPr txBox="1">
            <a:spLocks/>
          </p:cNvSpPr>
          <p:nvPr/>
        </p:nvSpPr>
        <p:spPr>
          <a:xfrm>
            <a:off x="412800" y="1082757"/>
            <a:ext cx="8191648" cy="3361201"/>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61950" indent="-361950">
              <a:buClr>
                <a:srgbClr val="C00000"/>
              </a:buClr>
              <a:buFont typeface="Wingdings" charset="2"/>
              <a:buChar char="§"/>
              <a:defRPr/>
            </a:pPr>
            <a:r>
              <a:rPr lang="en-US" dirty="0">
                <a:solidFill>
                  <a:prstClr val="black"/>
                </a:solidFill>
                <a:latin typeface="Century Gothic" panose="020B0502020202020204" pitchFamily="34" charset="0"/>
              </a:rPr>
              <a:t>The Global Data Protection Regulation (GDPR) approved by the Parliament of the European Union on 14 April 2016 comes into force on 25 May 2018</a:t>
            </a:r>
          </a:p>
          <a:p>
            <a:pPr marL="361950" indent="-361950">
              <a:buClr>
                <a:srgbClr val="C00000"/>
              </a:buClr>
              <a:buFont typeface="Wingdings" charset="2"/>
              <a:buChar char="§"/>
              <a:defRPr/>
            </a:pPr>
            <a:r>
              <a:rPr lang="en-US" dirty="0">
                <a:solidFill>
                  <a:prstClr val="black"/>
                </a:solidFill>
                <a:latin typeface="Century Gothic" panose="020B0502020202020204" pitchFamily="34" charset="0"/>
              </a:rPr>
              <a:t>Imposes restrictions on the transfer and processing of personal data both within and outside of the EU</a:t>
            </a:r>
          </a:p>
          <a:p>
            <a:pPr marL="361950" indent="-361950">
              <a:buClr>
                <a:srgbClr val="C00000"/>
              </a:buClr>
              <a:buFont typeface="Wingdings" charset="2"/>
              <a:buChar char="§"/>
              <a:defRPr/>
            </a:pPr>
            <a:r>
              <a:rPr lang="en-US" dirty="0">
                <a:solidFill>
                  <a:prstClr val="black"/>
                </a:solidFill>
                <a:latin typeface="Century Gothic" panose="020B0502020202020204" pitchFamily="34" charset="0"/>
              </a:rPr>
              <a:t>Harmonises Privacy Law across the EU</a:t>
            </a:r>
          </a:p>
          <a:p>
            <a:pPr marL="361950" indent="-361950">
              <a:buClr>
                <a:srgbClr val="C00000"/>
              </a:buClr>
              <a:buFont typeface="Wingdings" charset="2"/>
              <a:buChar char="§"/>
              <a:defRPr/>
            </a:pPr>
            <a:r>
              <a:rPr lang="en-US" dirty="0">
                <a:solidFill>
                  <a:prstClr val="black"/>
                </a:solidFill>
                <a:latin typeface="Century Gothic" panose="020B0502020202020204" pitchFamily="34" charset="0"/>
              </a:rPr>
              <a:t>Directly applicable</a:t>
            </a:r>
          </a:p>
          <a:p>
            <a:pPr marL="361950" indent="-361950">
              <a:buClr>
                <a:srgbClr val="C00000"/>
              </a:buClr>
              <a:buFont typeface="Wingdings" charset="2"/>
              <a:buChar char="§"/>
              <a:defRPr/>
            </a:pPr>
            <a:r>
              <a:rPr lang="en-US" dirty="0">
                <a:solidFill>
                  <a:prstClr val="black"/>
                </a:solidFill>
                <a:latin typeface="Century Gothic" panose="020B0502020202020204" pitchFamily="34" charset="0"/>
              </a:rPr>
              <a:t>Protects the fundamental human right of privacy</a:t>
            </a:r>
          </a:p>
          <a:p>
            <a:pPr marL="338138" indent="-323850">
              <a:buClr>
                <a:srgbClr val="C00000"/>
              </a:buClr>
              <a:buSzPct val="80000"/>
              <a:buFont typeface="Wingdings" charset="2"/>
              <a:buChar char="§"/>
              <a:defRPr/>
            </a:pPr>
            <a:endParaRPr lang="en-US" dirty="0" smtClean="0">
              <a:solidFill>
                <a:prstClr val="black"/>
              </a:solidFill>
              <a:latin typeface="Century Gothic" panose="020B0502020202020204" pitchFamily="34" charset="0"/>
            </a:endParaRPr>
          </a:p>
          <a:p>
            <a:pPr marL="266700" lvl="1" indent="-266700">
              <a:buClr>
                <a:srgbClr val="FC2319"/>
              </a:buClr>
              <a:defRPr/>
            </a:pPr>
            <a:endParaRPr lang="en-US" dirty="0" smtClean="0">
              <a:solidFill>
                <a:prstClr val="black"/>
              </a:solidFill>
              <a:latin typeface="Century Gothic" panose="020B0502020202020204" pitchFamily="34" charset="0"/>
            </a:endParaRPr>
          </a:p>
          <a:p>
            <a:pPr marL="266700" indent="-266700">
              <a:buSzPct val="80000"/>
              <a:buFont typeface="Wingdings" charset="2"/>
              <a:buChar char="§"/>
              <a:defRPr/>
            </a:pPr>
            <a:endParaRPr lang="en-US" dirty="0" smtClean="0">
              <a:solidFill>
                <a:prstClr val="black"/>
              </a:solidFill>
              <a:latin typeface="Century Gothic" panose="020B0502020202020204" pitchFamily="34" charset="0"/>
            </a:endParaRPr>
          </a:p>
        </p:txBody>
      </p:sp>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Tree>
    <p:extLst>
      <p:ext uri="{BB962C8B-B14F-4D97-AF65-F5344CB8AC3E}">
        <p14:creationId xmlns:p14="http://schemas.microsoft.com/office/powerpoint/2010/main" val="383122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3"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C00000"/>
                </a:solidFill>
                <a:latin typeface="Century Gothic" panose="020B0502020202020204" pitchFamily="34" charset="0"/>
              </a:rPr>
              <a:t>How does it affect Australian businesses?</a:t>
            </a:r>
            <a:endParaRPr lang="en-AU" sz="2400" b="1" dirty="0">
              <a:solidFill>
                <a:srgbClr val="C00000"/>
              </a:solidFill>
              <a:latin typeface="Century Gothic" panose="020B0502020202020204" pitchFamily="34" charset="0"/>
            </a:endParaRPr>
          </a:p>
        </p:txBody>
      </p:sp>
      <p:grpSp>
        <p:nvGrpSpPr>
          <p:cNvPr id="9" name="Group 8"/>
          <p:cNvGrpSpPr/>
          <p:nvPr/>
        </p:nvGrpSpPr>
        <p:grpSpPr>
          <a:xfrm>
            <a:off x="395536" y="4403231"/>
            <a:ext cx="8438872" cy="561655"/>
            <a:chOff x="467544" y="4403231"/>
            <a:chExt cx="8438872" cy="561655"/>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4" name="Content Placeholder 2"/>
          <p:cNvSpPr txBox="1">
            <a:spLocks/>
          </p:cNvSpPr>
          <p:nvPr/>
        </p:nvSpPr>
        <p:spPr>
          <a:xfrm>
            <a:off x="395536" y="1189911"/>
            <a:ext cx="7685438" cy="3059723"/>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61950" indent="-361950">
              <a:buClr>
                <a:srgbClr val="C00000"/>
              </a:buClr>
              <a:buFont typeface="Wingdings" charset="2"/>
              <a:buChar char="§"/>
              <a:defRPr/>
            </a:pPr>
            <a:r>
              <a:rPr lang="en-US" dirty="0">
                <a:solidFill>
                  <a:prstClr val="black"/>
                </a:solidFill>
                <a:latin typeface="Century Gothic" panose="020B0502020202020204" pitchFamily="34" charset="0"/>
              </a:rPr>
              <a:t>Australian businesses are </a:t>
            </a:r>
            <a:r>
              <a:rPr lang="en-US" b="1" dirty="0">
                <a:solidFill>
                  <a:prstClr val="black"/>
                </a:solidFill>
                <a:latin typeface="Century Gothic" panose="020B0502020202020204" pitchFamily="34" charset="0"/>
              </a:rPr>
              <a:t>subject to </a:t>
            </a:r>
            <a:r>
              <a:rPr lang="en-US" dirty="0">
                <a:solidFill>
                  <a:prstClr val="black"/>
                </a:solidFill>
                <a:latin typeface="Century Gothic" panose="020B0502020202020204" pitchFamily="34" charset="0"/>
              </a:rPr>
              <a:t>GDPR if they:</a:t>
            </a:r>
          </a:p>
          <a:p>
            <a:pPr marL="717550" lvl="1" indent="-358775">
              <a:buClr>
                <a:srgbClr val="C00000"/>
              </a:buClr>
              <a:defRPr/>
            </a:pPr>
            <a:r>
              <a:rPr lang="en-US" dirty="0" smtClean="0">
                <a:solidFill>
                  <a:prstClr val="black"/>
                </a:solidFill>
                <a:latin typeface="Century Gothic" panose="020B0502020202020204" pitchFamily="34" charset="0"/>
              </a:rPr>
              <a:t>have a presence in the EU; </a:t>
            </a:r>
            <a:r>
              <a:rPr lang="en-US" b="1" dirty="0" smtClean="0">
                <a:solidFill>
                  <a:prstClr val="black"/>
                </a:solidFill>
                <a:latin typeface="Century Gothic" panose="020B0502020202020204" pitchFamily="34" charset="0"/>
              </a:rPr>
              <a:t>or</a:t>
            </a:r>
          </a:p>
          <a:p>
            <a:pPr marL="717550" lvl="1" indent="-358775">
              <a:buClr>
                <a:srgbClr val="C00000"/>
              </a:buClr>
              <a:defRPr/>
            </a:pPr>
            <a:r>
              <a:rPr lang="en-US" dirty="0" smtClean="0">
                <a:solidFill>
                  <a:prstClr val="black"/>
                </a:solidFill>
                <a:latin typeface="Century Gothic" panose="020B0502020202020204" pitchFamily="34" charset="0"/>
              </a:rPr>
              <a:t>“offer” products or services to EU residents; </a:t>
            </a:r>
            <a:r>
              <a:rPr lang="en-US" b="1" dirty="0" smtClean="0">
                <a:solidFill>
                  <a:prstClr val="black"/>
                </a:solidFill>
                <a:latin typeface="Century Gothic" panose="020B0502020202020204" pitchFamily="34" charset="0"/>
              </a:rPr>
              <a:t>or</a:t>
            </a:r>
          </a:p>
          <a:p>
            <a:pPr marL="717550" lvl="1" indent="-358775">
              <a:buClr>
                <a:srgbClr val="C00000"/>
              </a:buClr>
              <a:defRPr/>
            </a:pPr>
            <a:r>
              <a:rPr lang="en-US" dirty="0" smtClean="0">
                <a:solidFill>
                  <a:prstClr val="black"/>
                </a:solidFill>
                <a:latin typeface="Century Gothic" panose="020B0502020202020204" pitchFamily="34" charset="0"/>
              </a:rPr>
              <a:t>monitor the behavior of EU residents (e.g. analytics on your website)</a:t>
            </a:r>
          </a:p>
          <a:p>
            <a:pPr marL="361950" indent="-361950">
              <a:buClr>
                <a:srgbClr val="C00000"/>
              </a:buClr>
              <a:buFont typeface="Wingdings" charset="2"/>
              <a:buChar char="§"/>
              <a:defRPr/>
            </a:pPr>
            <a:r>
              <a:rPr lang="en-US" dirty="0">
                <a:solidFill>
                  <a:prstClr val="black"/>
                </a:solidFill>
                <a:latin typeface="Century Gothic" panose="020B0502020202020204" pitchFamily="34" charset="0"/>
              </a:rPr>
              <a:t>Australian business may also be </a:t>
            </a:r>
            <a:r>
              <a:rPr lang="en-US" b="1" dirty="0">
                <a:solidFill>
                  <a:prstClr val="black"/>
                </a:solidFill>
                <a:latin typeface="Century Gothic" panose="020B0502020202020204" pitchFamily="34" charset="0"/>
              </a:rPr>
              <a:t>required to comply </a:t>
            </a:r>
            <a:r>
              <a:rPr lang="en-US" dirty="0">
                <a:solidFill>
                  <a:prstClr val="black"/>
                </a:solidFill>
                <a:latin typeface="Century Gothic" panose="020B0502020202020204" pitchFamily="34" charset="0"/>
              </a:rPr>
              <a:t>with GDPR by their customers </a:t>
            </a:r>
          </a:p>
          <a:p>
            <a:pPr marL="266700" lvl="1" indent="-266700">
              <a:buClr>
                <a:srgbClr val="FC2319"/>
              </a:buClr>
              <a:defRPr/>
            </a:pPr>
            <a:endParaRPr lang="en-US" dirty="0" smtClean="0">
              <a:solidFill>
                <a:prstClr val="black"/>
              </a:solidFill>
              <a:latin typeface="Century Gothic" panose="020B0502020202020204" pitchFamily="34" charset="0"/>
            </a:endParaRPr>
          </a:p>
          <a:p>
            <a:pPr marL="266700" indent="-266700">
              <a:buSzPct val="80000"/>
              <a:buFont typeface="Wingdings" charset="2"/>
              <a:buChar char="§"/>
              <a:defRPr/>
            </a:pPr>
            <a:endParaRPr lang="en-US"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06287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9" name="Content Placeholder 2"/>
          <p:cNvSpPr txBox="1">
            <a:spLocks/>
          </p:cNvSpPr>
          <p:nvPr/>
        </p:nvSpPr>
        <p:spPr>
          <a:xfrm>
            <a:off x="395536" y="1239462"/>
            <a:ext cx="7685438" cy="3132927"/>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61950" indent="-361950">
              <a:buClr>
                <a:srgbClr val="C00000"/>
              </a:buClr>
              <a:buFont typeface="Wingdings" charset="2"/>
              <a:buChar char="§"/>
              <a:defRPr/>
            </a:pPr>
            <a:r>
              <a:rPr lang="en-US" dirty="0">
                <a:solidFill>
                  <a:prstClr val="black"/>
                </a:solidFill>
                <a:latin typeface="Century Gothic" panose="020B0502020202020204" pitchFamily="34" charset="0"/>
              </a:rPr>
              <a:t>Broader, business-wide transformational impact</a:t>
            </a:r>
          </a:p>
          <a:p>
            <a:pPr marL="361950" indent="-361950">
              <a:buClr>
                <a:srgbClr val="C00000"/>
              </a:buClr>
              <a:buFont typeface="Wingdings" charset="2"/>
              <a:buChar char="§"/>
              <a:defRPr/>
            </a:pPr>
            <a:r>
              <a:rPr lang="en-US" dirty="0">
                <a:solidFill>
                  <a:prstClr val="black"/>
                </a:solidFill>
                <a:latin typeface="Century Gothic" panose="020B0502020202020204" pitchFamily="34" charset="0"/>
              </a:rPr>
              <a:t>Affects the entire supply chain</a:t>
            </a:r>
          </a:p>
          <a:p>
            <a:pPr marL="361950" indent="-361950">
              <a:buClr>
                <a:srgbClr val="C00000"/>
              </a:buClr>
              <a:buFont typeface="Wingdings" charset="2"/>
              <a:buChar char="§"/>
              <a:defRPr/>
            </a:pPr>
            <a:r>
              <a:rPr lang="en-US" dirty="0">
                <a:solidFill>
                  <a:prstClr val="black"/>
                </a:solidFill>
                <a:latin typeface="Century Gothic" panose="020B0502020202020204" pitchFamily="34" charset="0"/>
              </a:rPr>
              <a:t>Not just - “update my privacy policy”</a:t>
            </a:r>
          </a:p>
          <a:p>
            <a:pPr marL="361950" indent="-361950">
              <a:buClr>
                <a:srgbClr val="C00000"/>
              </a:buClr>
              <a:buFont typeface="Wingdings" charset="2"/>
              <a:buChar char="§"/>
              <a:defRPr/>
            </a:pPr>
            <a:r>
              <a:rPr lang="en-US" dirty="0">
                <a:solidFill>
                  <a:prstClr val="black"/>
                </a:solidFill>
                <a:latin typeface="Century Gothic" panose="020B0502020202020204" pitchFamily="34" charset="0"/>
              </a:rPr>
              <a:t>Typical compliance project for a small-medium IT business in non-complex environment takes 3-6 months and costs $100 - 200,000</a:t>
            </a:r>
          </a:p>
          <a:p>
            <a:pPr marL="720725" lvl="1" indent="-365125">
              <a:buClr>
                <a:srgbClr val="C00000"/>
              </a:buClr>
              <a:defRPr/>
            </a:pPr>
            <a:r>
              <a:rPr lang="en-US" dirty="0" smtClean="0">
                <a:solidFill>
                  <a:prstClr val="black"/>
                </a:solidFill>
                <a:latin typeface="Century Gothic" panose="020B0502020202020204" pitchFamily="34" charset="0"/>
              </a:rPr>
              <a:t>costs of creating a GDPR compliant product/service are in addition</a:t>
            </a:r>
          </a:p>
          <a:p>
            <a:pPr marL="266700" lvl="1" indent="-266700">
              <a:buClr>
                <a:srgbClr val="FC2319"/>
              </a:buClr>
              <a:defRPr/>
            </a:pPr>
            <a:endParaRPr lang="en-US" dirty="0" smtClean="0">
              <a:solidFill>
                <a:prstClr val="black"/>
              </a:solidFill>
              <a:latin typeface="Century Gothic" panose="020B0502020202020204" pitchFamily="34" charset="0"/>
            </a:endParaRPr>
          </a:p>
          <a:p>
            <a:pPr marL="266700" indent="-266700">
              <a:buSzPct val="80000"/>
              <a:buFont typeface="Wingdings" charset="2"/>
              <a:buChar char="§"/>
              <a:defRPr/>
            </a:pPr>
            <a:endParaRPr lang="en-US" dirty="0" smtClean="0">
              <a:solidFill>
                <a:prstClr val="black"/>
              </a:solidFill>
              <a:latin typeface="Century Gothic" panose="020B0502020202020204" pitchFamily="34" charset="0"/>
            </a:endParaRPr>
          </a:p>
        </p:txBody>
      </p:sp>
      <p:sp>
        <p:nvSpPr>
          <p:cNvPr id="10"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C00000"/>
                </a:solidFill>
                <a:latin typeface="Century Gothic" panose="020B0502020202020204" pitchFamily="34" charset="0"/>
              </a:rPr>
              <a:t>How does it affect Australian businesses?</a:t>
            </a:r>
            <a:endParaRPr lang="en-AU" sz="24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395104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0"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rPr>
              <a:t>The intent of GDPR</a:t>
            </a:r>
            <a:endParaRPr lang="en-AU" sz="3600" b="1" dirty="0">
              <a:solidFill>
                <a:srgbClr val="C00000"/>
              </a:solidFill>
              <a:latin typeface="Century Gothic" panose="020B0502020202020204" pitchFamily="34" charset="0"/>
            </a:endParaRPr>
          </a:p>
        </p:txBody>
      </p:sp>
      <p:sp>
        <p:nvSpPr>
          <p:cNvPr id="11" name="Content Placeholder 2"/>
          <p:cNvSpPr txBox="1">
            <a:spLocks/>
          </p:cNvSpPr>
          <p:nvPr/>
        </p:nvSpPr>
        <p:spPr>
          <a:xfrm>
            <a:off x="411635" y="1203598"/>
            <a:ext cx="7469413" cy="3240360"/>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61950" indent="-361950">
              <a:buClr>
                <a:srgbClr val="C00000"/>
              </a:buClr>
              <a:buFont typeface="Wingdings" charset="2"/>
              <a:buChar char="§"/>
              <a:defRPr/>
            </a:pPr>
            <a:r>
              <a:rPr lang="en-US" dirty="0" smtClean="0">
                <a:solidFill>
                  <a:prstClr val="black"/>
                </a:solidFill>
                <a:latin typeface="Century Gothic" panose="020B0502020202020204" pitchFamily="34" charset="0"/>
              </a:rPr>
              <a:t>Extra territorial </a:t>
            </a:r>
            <a:r>
              <a:rPr lang="en-US" dirty="0">
                <a:solidFill>
                  <a:prstClr val="black"/>
                </a:solidFill>
                <a:latin typeface="Century Gothic" panose="020B0502020202020204" pitchFamily="34" charset="0"/>
              </a:rPr>
              <a:t>impact of GDPR is no </a:t>
            </a:r>
            <a:r>
              <a:rPr lang="en-US" dirty="0" smtClean="0">
                <a:solidFill>
                  <a:prstClr val="black"/>
                </a:solidFill>
                <a:latin typeface="Century Gothic" panose="020B0502020202020204" pitchFamily="34" charset="0"/>
              </a:rPr>
              <a:t>accident</a:t>
            </a:r>
          </a:p>
          <a:p>
            <a:pPr marL="361950" indent="-361950">
              <a:buClr>
                <a:srgbClr val="C00000"/>
              </a:buClr>
              <a:buFont typeface="Wingdings" charset="2"/>
              <a:buChar char="§"/>
              <a:defRPr/>
            </a:pPr>
            <a:r>
              <a:rPr lang="en-US" dirty="0" smtClean="0">
                <a:solidFill>
                  <a:prstClr val="black"/>
                </a:solidFill>
                <a:latin typeface="Century Gothic" panose="020B0502020202020204" pitchFamily="34" charset="0"/>
              </a:rPr>
              <a:t>Entirely focused on rights of individual</a:t>
            </a:r>
          </a:p>
          <a:p>
            <a:pPr marL="361950" indent="-361950">
              <a:buClr>
                <a:srgbClr val="C00000"/>
              </a:buClr>
              <a:buFont typeface="Wingdings" charset="2"/>
              <a:buChar char="§"/>
              <a:defRPr/>
            </a:pPr>
            <a:r>
              <a:rPr lang="en-US" dirty="0" smtClean="0">
                <a:solidFill>
                  <a:prstClr val="black"/>
                </a:solidFill>
                <a:latin typeface="Century Gothic" panose="020B0502020202020204" pitchFamily="34" charset="0"/>
              </a:rPr>
              <a:t>Trying to generate a broader cultural change</a:t>
            </a:r>
            <a:endParaRPr lang="en-US" dirty="0">
              <a:solidFill>
                <a:prstClr val="black"/>
              </a:solidFill>
              <a:latin typeface="Century Gothic" panose="020B0502020202020204" pitchFamily="34" charset="0"/>
            </a:endParaRPr>
          </a:p>
          <a:p>
            <a:pPr marL="361950" indent="-361950">
              <a:buClr>
                <a:srgbClr val="C00000"/>
              </a:buClr>
              <a:buFont typeface="Wingdings" charset="2"/>
              <a:buChar char="§"/>
              <a:defRPr/>
            </a:pPr>
            <a:r>
              <a:rPr lang="en-US" dirty="0" smtClean="0">
                <a:solidFill>
                  <a:prstClr val="black"/>
                </a:solidFill>
                <a:latin typeface="Century Gothic" panose="020B0502020202020204" pitchFamily="34" charset="0"/>
              </a:rPr>
              <a:t>GDPR </a:t>
            </a:r>
            <a:r>
              <a:rPr lang="en-US" dirty="0">
                <a:solidFill>
                  <a:prstClr val="black"/>
                </a:solidFill>
                <a:latin typeface="Century Gothic" panose="020B0502020202020204" pitchFamily="34" charset="0"/>
              </a:rPr>
              <a:t>acknowledges that there is a potential negative impact on trade </a:t>
            </a:r>
            <a:endParaRPr lang="en-US" dirty="0" smtClean="0">
              <a:solidFill>
                <a:prstClr val="black"/>
              </a:solidFill>
              <a:latin typeface="Century Gothic" panose="020B0502020202020204" pitchFamily="34" charset="0"/>
            </a:endParaRPr>
          </a:p>
          <a:p>
            <a:pPr marL="361950" indent="-361950">
              <a:buClr>
                <a:srgbClr val="C00000"/>
              </a:buClr>
              <a:buFont typeface="Wingdings" charset="2"/>
              <a:buChar char="§"/>
              <a:defRPr/>
            </a:pPr>
            <a:r>
              <a:rPr lang="en-US" dirty="0" smtClean="0">
                <a:solidFill>
                  <a:prstClr val="black"/>
                </a:solidFill>
                <a:latin typeface="Century Gothic" panose="020B0502020202020204" pitchFamily="34" charset="0"/>
              </a:rPr>
              <a:t>Transfers of personal data outside the EU are severely restricted</a:t>
            </a:r>
          </a:p>
          <a:p>
            <a:pPr marL="361950" indent="-361950">
              <a:buClr>
                <a:srgbClr val="C00000"/>
              </a:buClr>
              <a:buFont typeface="Wingdings" charset="2"/>
              <a:buChar char="§"/>
              <a:defRPr/>
            </a:pPr>
            <a:r>
              <a:rPr lang="en-US" dirty="0" smtClean="0">
                <a:solidFill>
                  <a:prstClr val="black"/>
                </a:solidFill>
                <a:latin typeface="Century Gothic" panose="020B0502020202020204" pitchFamily="34" charset="0"/>
              </a:rPr>
              <a:t>Many grey areas</a:t>
            </a:r>
            <a:endParaRPr lang="en-US" dirty="0">
              <a:solidFill>
                <a:prstClr val="black"/>
              </a:solidFill>
              <a:latin typeface="Century Gothic" panose="020B0502020202020204" pitchFamily="34" charset="0"/>
            </a:endParaRPr>
          </a:p>
          <a:p>
            <a:pPr marL="266700" indent="-266700">
              <a:buSzPct val="80000"/>
              <a:buFont typeface="Wingdings" charset="2"/>
              <a:buChar char="§"/>
              <a:defRPr/>
            </a:pPr>
            <a:endParaRPr lang="en-US" sz="2400"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545783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0"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3600" b="1" dirty="0" smtClean="0">
                <a:solidFill>
                  <a:srgbClr val="C00000"/>
                </a:solidFill>
              </a:rPr>
              <a:t>Data Protection Principles</a:t>
            </a:r>
            <a:endParaRPr lang="en-AU" sz="3600" b="1" dirty="0">
              <a:solidFill>
                <a:srgbClr val="C00000"/>
              </a:solidFill>
            </a:endParaRPr>
          </a:p>
        </p:txBody>
      </p:sp>
      <p:sp>
        <p:nvSpPr>
          <p:cNvPr id="11" name="Content Placeholder 2"/>
          <p:cNvSpPr txBox="1">
            <a:spLocks/>
          </p:cNvSpPr>
          <p:nvPr/>
        </p:nvSpPr>
        <p:spPr>
          <a:xfrm>
            <a:off x="395536" y="1347615"/>
            <a:ext cx="7469413" cy="2585632"/>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66700" indent="-266700">
              <a:buSzPct val="80000"/>
              <a:buFont typeface="Wingdings" charset="2"/>
              <a:buChar char="§"/>
              <a:defRPr/>
            </a:pPr>
            <a:endParaRPr lang="en-US" sz="2400" dirty="0" smtClean="0">
              <a:solidFill>
                <a:prstClr val="black"/>
              </a:solidFill>
              <a:latin typeface="Century Gothic" panose="020B0502020202020204" pitchFamily="34" charset="0"/>
            </a:endParaRPr>
          </a:p>
        </p:txBody>
      </p:sp>
      <p:sp>
        <p:nvSpPr>
          <p:cNvPr id="9" name="Content Placeholder 2"/>
          <p:cNvSpPr txBox="1">
            <a:spLocks/>
          </p:cNvSpPr>
          <p:nvPr/>
        </p:nvSpPr>
        <p:spPr>
          <a:xfrm>
            <a:off x="411635" y="1203598"/>
            <a:ext cx="8120805" cy="3199632"/>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61950" indent="-361950">
              <a:buClr>
                <a:srgbClr val="C00000"/>
              </a:buClr>
              <a:buFont typeface="Wingdings" charset="2"/>
              <a:buChar char="§"/>
              <a:defRPr/>
            </a:pPr>
            <a:r>
              <a:rPr lang="en-US" dirty="0" smtClean="0">
                <a:solidFill>
                  <a:prstClr val="black"/>
                </a:solidFill>
                <a:latin typeface="Century Gothic" panose="020B0502020202020204" pitchFamily="34" charset="0"/>
              </a:rPr>
              <a:t>Lawfulness, fairness and transparency</a:t>
            </a:r>
          </a:p>
          <a:p>
            <a:pPr marL="361950" indent="-361950">
              <a:buClr>
                <a:srgbClr val="C00000"/>
              </a:buClr>
              <a:buFont typeface="Wingdings" charset="2"/>
              <a:buChar char="§"/>
              <a:defRPr/>
            </a:pPr>
            <a:r>
              <a:rPr lang="en-US" dirty="0" smtClean="0">
                <a:solidFill>
                  <a:prstClr val="black"/>
                </a:solidFill>
                <a:latin typeface="Century Gothic" panose="020B0502020202020204" pitchFamily="34" charset="0"/>
              </a:rPr>
              <a:t>Purpose limitations</a:t>
            </a:r>
          </a:p>
          <a:p>
            <a:pPr marL="361950" indent="-361950">
              <a:buClr>
                <a:srgbClr val="C00000"/>
              </a:buClr>
              <a:buFont typeface="Wingdings" charset="2"/>
              <a:buChar char="§"/>
              <a:defRPr/>
            </a:pPr>
            <a:r>
              <a:rPr lang="en-US" dirty="0" smtClean="0">
                <a:solidFill>
                  <a:prstClr val="black"/>
                </a:solidFill>
                <a:latin typeface="Century Gothic" panose="020B0502020202020204" pitchFamily="34" charset="0"/>
              </a:rPr>
              <a:t>Data minimisation</a:t>
            </a:r>
            <a:endParaRPr lang="en-US" dirty="0">
              <a:solidFill>
                <a:prstClr val="black"/>
              </a:solidFill>
              <a:latin typeface="Century Gothic" panose="020B0502020202020204" pitchFamily="34" charset="0"/>
            </a:endParaRPr>
          </a:p>
          <a:p>
            <a:pPr marL="361950" indent="-361950">
              <a:buClr>
                <a:srgbClr val="C00000"/>
              </a:buClr>
              <a:buFont typeface="Wingdings" charset="2"/>
              <a:buChar char="§"/>
              <a:defRPr/>
            </a:pPr>
            <a:r>
              <a:rPr lang="en-US" dirty="0" smtClean="0">
                <a:solidFill>
                  <a:prstClr val="black"/>
                </a:solidFill>
                <a:latin typeface="Century Gothic" panose="020B0502020202020204" pitchFamily="34" charset="0"/>
              </a:rPr>
              <a:t>Accuracy</a:t>
            </a:r>
          </a:p>
          <a:p>
            <a:pPr marL="361950" indent="-361950">
              <a:buClr>
                <a:srgbClr val="C00000"/>
              </a:buClr>
              <a:buFont typeface="Wingdings" charset="2"/>
              <a:buChar char="§"/>
              <a:defRPr/>
            </a:pPr>
            <a:r>
              <a:rPr lang="en-US" dirty="0" smtClean="0">
                <a:solidFill>
                  <a:prstClr val="black"/>
                </a:solidFill>
                <a:latin typeface="Century Gothic" panose="020B0502020202020204" pitchFamily="34" charset="0"/>
              </a:rPr>
              <a:t>Storage limitations</a:t>
            </a:r>
          </a:p>
          <a:p>
            <a:pPr marL="361950" indent="-361950">
              <a:buClr>
                <a:srgbClr val="C00000"/>
              </a:buClr>
              <a:buFont typeface="Wingdings" charset="2"/>
              <a:buChar char="§"/>
              <a:defRPr/>
            </a:pPr>
            <a:r>
              <a:rPr lang="en-US" dirty="0" smtClean="0">
                <a:solidFill>
                  <a:prstClr val="black"/>
                </a:solidFill>
                <a:latin typeface="Century Gothic" panose="020B0502020202020204" pitchFamily="34" charset="0"/>
              </a:rPr>
              <a:t>Integrity and confidentiality</a:t>
            </a:r>
          </a:p>
          <a:p>
            <a:pPr marL="361950" indent="-361950">
              <a:buClr>
                <a:srgbClr val="C00000"/>
              </a:buClr>
              <a:buFont typeface="Wingdings" charset="2"/>
              <a:buChar char="§"/>
              <a:defRPr/>
            </a:pPr>
            <a:r>
              <a:rPr lang="en-US" dirty="0" smtClean="0">
                <a:solidFill>
                  <a:prstClr val="black"/>
                </a:solidFill>
                <a:latin typeface="Century Gothic" panose="020B0502020202020204" pitchFamily="34" charset="0"/>
              </a:rPr>
              <a:t>Underpinned by principle of accountability/demonstrability</a:t>
            </a:r>
            <a:endParaRPr lang="en-US" dirty="0">
              <a:solidFill>
                <a:prstClr val="black"/>
              </a:solidFill>
              <a:latin typeface="Century Gothic" panose="020B0502020202020204" pitchFamily="34" charset="0"/>
            </a:endParaRPr>
          </a:p>
          <a:p>
            <a:pPr marL="266700" indent="-266700">
              <a:buSzPct val="80000"/>
              <a:buFont typeface="Wingdings" charset="2"/>
              <a:buChar char="§"/>
              <a:defRPr/>
            </a:pPr>
            <a:endParaRPr lang="en-US" sz="2400"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438046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0" name="Title 14"/>
          <p:cNvSpPr txBox="1">
            <a:spLocks/>
          </p:cNvSpPr>
          <p:nvPr/>
        </p:nvSpPr>
        <p:spPr>
          <a:xfrm>
            <a:off x="331823" y="145445"/>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400" b="1" dirty="0">
                <a:solidFill>
                  <a:srgbClr val="C00000"/>
                </a:solidFill>
                <a:latin typeface="Century Gothic" panose="020B0502020202020204" pitchFamily="34" charset="0"/>
              </a:rPr>
              <a:t>Transfers of Personal Data from EU Companies to Australian Business</a:t>
            </a:r>
          </a:p>
        </p:txBody>
      </p:sp>
      <p:grpSp>
        <p:nvGrpSpPr>
          <p:cNvPr id="3" name="Group 2"/>
          <p:cNvGrpSpPr/>
          <p:nvPr/>
        </p:nvGrpSpPr>
        <p:grpSpPr>
          <a:xfrm>
            <a:off x="71969" y="947987"/>
            <a:ext cx="9036535" cy="3417208"/>
            <a:chOff x="22721" y="937409"/>
            <a:chExt cx="9036535" cy="3417208"/>
          </a:xfrm>
        </p:grpSpPr>
        <p:cxnSp>
          <p:nvCxnSpPr>
            <p:cNvPr id="20" name="Straight Arrow Connector 19"/>
            <p:cNvCxnSpPr/>
            <p:nvPr/>
          </p:nvCxnSpPr>
          <p:spPr>
            <a:xfrm flipH="1">
              <a:off x="297167" y="1135610"/>
              <a:ext cx="6926" cy="1548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2721" y="4070986"/>
              <a:ext cx="1159364" cy="282768"/>
            </a:xfrm>
            <a:prstGeom prst="roundRect">
              <a:avLst/>
            </a:prstGeom>
            <a:solidFill>
              <a:schemeClr val="bg2">
                <a:lumMod val="90000"/>
              </a:schemeClr>
            </a:solidFill>
            <a:ln>
              <a:solidFill>
                <a:srgbClr val="69644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600" b="1" dirty="0">
                  <a:solidFill>
                    <a:srgbClr val="69644B"/>
                  </a:solidFill>
                  <a:latin typeface="Produkt Medium" pitchFamily="2" charset="0"/>
                </a:rPr>
                <a:t>Third Party Hosting, Processor or SAAS Provider</a:t>
              </a:r>
            </a:p>
          </p:txBody>
        </p:sp>
        <p:sp>
          <p:nvSpPr>
            <p:cNvPr id="13" name="Rounded Rectangle 12"/>
            <p:cNvSpPr/>
            <p:nvPr/>
          </p:nvSpPr>
          <p:spPr>
            <a:xfrm>
              <a:off x="1250913" y="4081567"/>
              <a:ext cx="7808343" cy="273050"/>
            </a:xfrm>
            <a:prstGeom prst="roundRect">
              <a:avLst/>
            </a:prstGeom>
            <a:solidFill>
              <a:schemeClr val="bg2">
                <a:lumMod val="90000"/>
              </a:schemeClr>
            </a:solidFill>
            <a:ln>
              <a:solidFill>
                <a:srgbClr val="69644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350" b="1" dirty="0">
                  <a:solidFill>
                    <a:srgbClr val="69644B"/>
                  </a:solidFill>
                  <a:latin typeface="Produkt Medium" pitchFamily="2" charset="0"/>
                </a:rPr>
                <a:t>Third Party Hosting, Processor or SAAS Provider</a:t>
              </a:r>
            </a:p>
          </p:txBody>
        </p:sp>
        <p:sp>
          <p:nvSpPr>
            <p:cNvPr id="14" name="Rectangle 13"/>
            <p:cNvSpPr/>
            <p:nvPr/>
          </p:nvSpPr>
          <p:spPr>
            <a:xfrm>
              <a:off x="27169" y="1347614"/>
              <a:ext cx="562144" cy="8582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36000" tIns="36000" rIns="36000" bIns="36000" rtlCol="0" anchor="ctr"/>
            <a:lstStyle/>
            <a:p>
              <a:pPr algn="ctr"/>
              <a:r>
                <a:rPr lang="en-AU" sz="600" dirty="0">
                  <a:solidFill>
                    <a:prstClr val="white"/>
                  </a:solidFill>
                  <a:latin typeface="Produkt Regular" pitchFamily="2" charset="0"/>
                </a:rPr>
                <a:t>Art 46[2][a] </a:t>
              </a:r>
              <a:r>
                <a:rPr lang="en-AU" sz="600" b="1" dirty="0">
                  <a:solidFill>
                    <a:prstClr val="white"/>
                  </a:solidFill>
                  <a:latin typeface="Produkt Regular" pitchFamily="2" charset="0"/>
                </a:rPr>
                <a:t>Binding </a:t>
              </a:r>
            </a:p>
            <a:p>
              <a:pPr algn="ctr"/>
              <a:r>
                <a:rPr lang="en-AU" sz="600" b="1" dirty="0">
                  <a:solidFill>
                    <a:prstClr val="white"/>
                  </a:solidFill>
                  <a:latin typeface="Produkt Regular" pitchFamily="2" charset="0"/>
                </a:rPr>
                <a:t>Corporate Rules </a:t>
              </a:r>
              <a:r>
                <a:rPr lang="en-AU" sz="600" dirty="0">
                  <a:solidFill>
                    <a:prstClr val="white"/>
                  </a:solidFill>
                  <a:latin typeface="Produkt Regular" pitchFamily="2" charset="0"/>
                </a:rPr>
                <a:t>[must be approved by Supervisory Authority]</a:t>
              </a:r>
            </a:p>
          </p:txBody>
        </p:sp>
        <p:cxnSp>
          <p:nvCxnSpPr>
            <p:cNvPr id="21" name="Straight Arrow Connector 20"/>
            <p:cNvCxnSpPr/>
            <p:nvPr/>
          </p:nvCxnSpPr>
          <p:spPr>
            <a:xfrm>
              <a:off x="870480" y="1135610"/>
              <a:ext cx="7070" cy="1548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65738" y="1347614"/>
              <a:ext cx="556971" cy="8587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36000" tIns="36000" rIns="36000" bIns="36000" rtlCol="0" anchor="ctr"/>
            <a:lstStyle/>
            <a:p>
              <a:pPr algn="ctr"/>
              <a:r>
                <a:rPr lang="en-AU" sz="600" dirty="0">
                  <a:solidFill>
                    <a:prstClr val="white"/>
                  </a:solidFill>
                  <a:latin typeface="Produkt Regular" pitchFamily="2" charset="0"/>
                </a:rPr>
                <a:t>Art 46[2] [c] </a:t>
              </a:r>
              <a:br>
                <a:rPr lang="en-AU" sz="600" dirty="0">
                  <a:solidFill>
                    <a:prstClr val="white"/>
                  </a:solidFill>
                  <a:latin typeface="Produkt Regular" pitchFamily="2" charset="0"/>
                </a:rPr>
              </a:br>
              <a:r>
                <a:rPr lang="en-AU" sz="600" b="1" dirty="0">
                  <a:solidFill>
                    <a:prstClr val="white"/>
                  </a:solidFill>
                  <a:latin typeface="Produkt Regular" pitchFamily="2" charset="0"/>
                </a:rPr>
                <a:t>Commission Approved Model Clauses</a:t>
              </a:r>
              <a:r>
                <a:rPr lang="en-AU" sz="600" dirty="0">
                  <a:solidFill>
                    <a:prstClr val="white"/>
                  </a:solidFill>
                  <a:latin typeface="Produkt Regular" pitchFamily="2" charset="0"/>
                </a:rPr>
                <a:t> [EU Company must export data as a controller]</a:t>
              </a:r>
            </a:p>
          </p:txBody>
        </p:sp>
        <p:sp>
          <p:nvSpPr>
            <p:cNvPr id="23" name="Rectangle 22"/>
            <p:cNvSpPr/>
            <p:nvPr/>
          </p:nvSpPr>
          <p:spPr>
            <a:xfrm>
              <a:off x="2092717" y="1141200"/>
              <a:ext cx="621261" cy="9703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r>
                <a:rPr lang="en-AU" sz="600" dirty="0">
                  <a:solidFill>
                    <a:prstClr val="white"/>
                  </a:solidFill>
                  <a:latin typeface="Produkt Regular" pitchFamily="2" charset="0"/>
                </a:rPr>
                <a:t>Art 46 [2] [d] </a:t>
              </a:r>
              <a:br>
                <a:rPr lang="en-AU" sz="600" dirty="0">
                  <a:solidFill>
                    <a:prstClr val="white"/>
                  </a:solidFill>
                  <a:latin typeface="Produkt Regular" pitchFamily="2" charset="0"/>
                </a:rPr>
              </a:br>
              <a:r>
                <a:rPr lang="en-AU" sz="600" b="1" dirty="0">
                  <a:solidFill>
                    <a:prstClr val="white"/>
                  </a:solidFill>
                  <a:latin typeface="Produkt Regular" pitchFamily="2" charset="0"/>
                </a:rPr>
                <a:t>Supervisory Authority Approval</a:t>
              </a:r>
            </a:p>
            <a:p>
              <a:r>
                <a:rPr lang="en-AU" sz="600" b="1" dirty="0">
                  <a:solidFill>
                    <a:prstClr val="white"/>
                  </a:solidFill>
                  <a:latin typeface="Produkt Regular" pitchFamily="2" charset="0"/>
                </a:rPr>
                <a:t>Model Clause </a:t>
              </a:r>
            </a:p>
            <a:p>
              <a:r>
                <a:rPr lang="en-AU" sz="600" dirty="0">
                  <a:solidFill>
                    <a:prstClr val="white"/>
                  </a:solidFill>
                  <a:latin typeface="Produkt Regular" pitchFamily="2" charset="0"/>
                </a:rPr>
                <a:t>[None]</a:t>
              </a:r>
            </a:p>
          </p:txBody>
        </p:sp>
        <p:cxnSp>
          <p:nvCxnSpPr>
            <p:cNvPr id="24" name="Straight Arrow Connector 23"/>
            <p:cNvCxnSpPr/>
            <p:nvPr/>
          </p:nvCxnSpPr>
          <p:spPr>
            <a:xfrm>
              <a:off x="2093866" y="1046125"/>
              <a:ext cx="8692" cy="1404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009396" y="2457646"/>
              <a:ext cx="206114" cy="215480"/>
            </a:xfrm>
            <a:prstGeom prst="ellipse">
              <a:avLst/>
            </a:prstGeom>
            <a:solidFill>
              <a:srgbClr val="EF4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a:solidFill>
                    <a:srgbClr val="EEECE1"/>
                  </a:solidFill>
                </a:rPr>
                <a:t>X</a:t>
              </a:r>
            </a:p>
          </p:txBody>
        </p:sp>
        <p:sp>
          <p:nvSpPr>
            <p:cNvPr id="27" name="Oval 26"/>
            <p:cNvSpPr/>
            <p:nvPr/>
          </p:nvSpPr>
          <p:spPr>
            <a:xfrm>
              <a:off x="190973" y="2273648"/>
              <a:ext cx="220570" cy="212020"/>
            </a:xfrm>
            <a:prstGeom prst="ellipse">
              <a:avLst/>
            </a:prstGeom>
            <a:solidFill>
              <a:srgbClr val="1B5F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a:solidFill>
                    <a:srgbClr val="EEECE1"/>
                  </a:solidFill>
                  <a:sym typeface="Wingdings" panose="05000000000000000000" pitchFamily="2" charset="2"/>
                </a:rPr>
                <a:t></a:t>
              </a:r>
              <a:endParaRPr lang="en-AU" sz="1350" b="1" dirty="0">
                <a:solidFill>
                  <a:srgbClr val="EEECE1"/>
                </a:solidFill>
              </a:endParaRPr>
            </a:p>
          </p:txBody>
        </p:sp>
        <p:cxnSp>
          <p:nvCxnSpPr>
            <p:cNvPr id="28" name="Straight Arrow Connector 27"/>
            <p:cNvCxnSpPr/>
            <p:nvPr/>
          </p:nvCxnSpPr>
          <p:spPr>
            <a:xfrm>
              <a:off x="2822769" y="1029882"/>
              <a:ext cx="4280" cy="1656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412754" y="1037967"/>
              <a:ext cx="4280" cy="1656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984177" y="1010125"/>
              <a:ext cx="8681" cy="1440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2764902" y="1635646"/>
              <a:ext cx="726978" cy="427379"/>
            </a:xfrm>
            <a:prstGeom prst="roundRect">
              <a:avLst/>
            </a:prstGeom>
            <a:solidFill>
              <a:schemeClr val="bg2">
                <a:lumMod val="90000"/>
              </a:schemeClr>
            </a:solidFill>
            <a:ln>
              <a:solidFill>
                <a:srgbClr val="69644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600" b="1" dirty="0">
                  <a:solidFill>
                    <a:srgbClr val="69644B"/>
                  </a:solidFill>
                  <a:latin typeface="Produkt Medium" pitchFamily="2" charset="0"/>
                </a:rPr>
                <a:t>AIIA Code of Conduct/</a:t>
              </a:r>
              <a:br>
                <a:rPr lang="en-AU" sz="600" b="1" dirty="0">
                  <a:solidFill>
                    <a:srgbClr val="69644B"/>
                  </a:solidFill>
                  <a:latin typeface="Produkt Medium" pitchFamily="2" charset="0"/>
                </a:rPr>
              </a:br>
              <a:r>
                <a:rPr lang="en-AU" sz="600" b="1" dirty="0">
                  <a:solidFill>
                    <a:srgbClr val="69644B"/>
                  </a:solidFill>
                  <a:latin typeface="Produkt Medium" pitchFamily="2" charset="0"/>
                </a:rPr>
                <a:t>Certification</a:t>
              </a:r>
            </a:p>
          </p:txBody>
        </p:sp>
        <p:sp>
          <p:nvSpPr>
            <p:cNvPr id="32" name="Rectangle 31"/>
            <p:cNvSpPr/>
            <p:nvPr/>
          </p:nvSpPr>
          <p:spPr>
            <a:xfrm>
              <a:off x="2849224" y="1141200"/>
              <a:ext cx="441861" cy="3834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27000" rtlCol="0" anchor="ctr"/>
            <a:lstStyle/>
            <a:p>
              <a:r>
                <a:rPr lang="en-AU" sz="600" dirty="0">
                  <a:solidFill>
                    <a:prstClr val="white"/>
                  </a:solidFill>
                  <a:latin typeface="Produkt Regular" pitchFamily="2" charset="0"/>
                </a:rPr>
                <a:t>Art 46[2][e]</a:t>
              </a:r>
            </a:p>
          </p:txBody>
        </p:sp>
        <p:sp>
          <p:nvSpPr>
            <p:cNvPr id="33" name="Rectangle 32"/>
            <p:cNvSpPr/>
            <p:nvPr/>
          </p:nvSpPr>
          <p:spPr>
            <a:xfrm>
              <a:off x="3437593" y="1140676"/>
              <a:ext cx="402242" cy="3839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27000" rtlCol="0" anchor="ctr"/>
            <a:lstStyle/>
            <a:p>
              <a:r>
                <a:rPr lang="en-AU" sz="600" dirty="0">
                  <a:solidFill>
                    <a:prstClr val="white"/>
                  </a:solidFill>
                  <a:latin typeface="Produkt Regular" pitchFamily="2" charset="0"/>
                </a:rPr>
                <a:t>Art 46[2][f]</a:t>
              </a:r>
            </a:p>
          </p:txBody>
        </p:sp>
        <p:sp>
          <p:nvSpPr>
            <p:cNvPr id="37" name="Rectangle 36"/>
            <p:cNvSpPr/>
            <p:nvPr/>
          </p:nvSpPr>
          <p:spPr>
            <a:xfrm>
              <a:off x="4012388" y="1141200"/>
              <a:ext cx="739930" cy="7609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r>
                <a:rPr lang="en-AU" sz="600" dirty="0">
                  <a:solidFill>
                    <a:prstClr val="white"/>
                  </a:solidFill>
                  <a:latin typeface="Produkt Regular" pitchFamily="2" charset="0"/>
                </a:rPr>
                <a:t>Art 49 [1][a]</a:t>
              </a:r>
            </a:p>
            <a:p>
              <a:r>
                <a:rPr lang="en-AU" sz="600" b="1" dirty="0">
                  <a:solidFill>
                    <a:prstClr val="white"/>
                  </a:solidFill>
                  <a:latin typeface="Produkt Regular" pitchFamily="2" charset="0"/>
                </a:rPr>
                <a:t>Explicit consent from data subject </a:t>
              </a:r>
              <a:r>
                <a:rPr lang="en-AU" sz="600" dirty="0">
                  <a:solidFill>
                    <a:prstClr val="white"/>
                  </a:solidFill>
                  <a:latin typeface="Produkt Regular" pitchFamily="2" charset="0"/>
                </a:rPr>
                <a:t>[Not practical for B2B transfer]</a:t>
              </a:r>
            </a:p>
          </p:txBody>
        </p:sp>
        <p:cxnSp>
          <p:nvCxnSpPr>
            <p:cNvPr id="40" name="Straight Arrow Connector 39"/>
            <p:cNvCxnSpPr/>
            <p:nvPr/>
          </p:nvCxnSpPr>
          <p:spPr>
            <a:xfrm>
              <a:off x="6600788" y="1003485"/>
              <a:ext cx="4280" cy="1440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84266" y="1002903"/>
              <a:ext cx="8681" cy="1440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162353" y="991594"/>
              <a:ext cx="12194" cy="1692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899703" y="1141199"/>
              <a:ext cx="903759" cy="11511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36000" tIns="36000" rIns="36000" bIns="36000" rtlCol="0" anchor="ctr"/>
            <a:lstStyle/>
            <a:p>
              <a:r>
                <a:rPr lang="en-AU" sz="560" dirty="0">
                  <a:solidFill>
                    <a:prstClr val="white"/>
                  </a:solidFill>
                  <a:latin typeface="Produkt Regular" pitchFamily="2" charset="0"/>
                </a:rPr>
                <a:t>Art 49[1][b] and [c] </a:t>
              </a:r>
            </a:p>
            <a:p>
              <a:pPr marL="128588" indent="-128588">
                <a:buFont typeface="Arial" panose="020B0604020202020204" pitchFamily="34" charset="0"/>
                <a:buChar char="•"/>
              </a:pPr>
              <a:r>
                <a:rPr lang="en-AU" sz="560" b="1" dirty="0">
                  <a:solidFill>
                    <a:prstClr val="white"/>
                  </a:solidFill>
                  <a:latin typeface="Produkt Regular" pitchFamily="2" charset="0"/>
                </a:rPr>
                <a:t>Necessary for pre-contract measures or contract with data subject</a:t>
              </a:r>
            </a:p>
            <a:p>
              <a:pPr marL="128588" indent="-128588">
                <a:buFont typeface="Arial" panose="020B0604020202020204" pitchFamily="34" charset="0"/>
                <a:buChar char="•"/>
              </a:pPr>
              <a:r>
                <a:rPr lang="en-AU" sz="560" b="1" dirty="0">
                  <a:solidFill>
                    <a:prstClr val="white"/>
                  </a:solidFill>
                  <a:latin typeface="Produkt Regular" pitchFamily="2" charset="0"/>
                </a:rPr>
                <a:t>Necessary for conclusion or performance of contract that is in data subject’s interests</a:t>
              </a:r>
            </a:p>
            <a:p>
              <a:r>
                <a:rPr lang="en-AU" sz="560" dirty="0">
                  <a:solidFill>
                    <a:prstClr val="white"/>
                  </a:solidFill>
                  <a:latin typeface="Produkt Regular" pitchFamily="2" charset="0"/>
                </a:rPr>
                <a:t>[Exceptions for B2C only]</a:t>
              </a:r>
            </a:p>
          </p:txBody>
        </p:sp>
        <p:sp>
          <p:nvSpPr>
            <p:cNvPr id="45" name="Rectangle 44"/>
            <p:cNvSpPr/>
            <p:nvPr/>
          </p:nvSpPr>
          <p:spPr>
            <a:xfrm>
              <a:off x="5920303" y="1141200"/>
              <a:ext cx="576248" cy="10992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36000" tIns="36000" rIns="36000" bIns="36000" rtlCol="0" anchor="ctr"/>
            <a:lstStyle/>
            <a:p>
              <a:r>
                <a:rPr lang="en-AU" sz="600" dirty="0">
                  <a:solidFill>
                    <a:prstClr val="white"/>
                  </a:solidFill>
                  <a:latin typeface="Produkt Regular" pitchFamily="2" charset="0"/>
                </a:rPr>
                <a:t>Art 49 [1][d] - </a:t>
              </a:r>
              <a:r>
                <a:rPr lang="en-AU" sz="600" b="1" dirty="0">
                  <a:solidFill>
                    <a:prstClr val="white"/>
                  </a:solidFill>
                  <a:latin typeface="Produkt Regular" pitchFamily="2" charset="0"/>
                </a:rPr>
                <a:t>Important reasons of public interest</a:t>
              </a:r>
            </a:p>
            <a:p>
              <a:r>
                <a:rPr lang="en-AU" sz="600" dirty="0">
                  <a:solidFill>
                    <a:prstClr val="white"/>
                  </a:solidFill>
                  <a:latin typeface="Produkt Regular" pitchFamily="2" charset="0"/>
                </a:rPr>
                <a:t>[Not applicable to B2B transfers]</a:t>
              </a:r>
            </a:p>
          </p:txBody>
        </p:sp>
        <p:sp>
          <p:nvSpPr>
            <p:cNvPr id="47" name="Rectangle 46"/>
            <p:cNvSpPr/>
            <p:nvPr/>
          </p:nvSpPr>
          <p:spPr>
            <a:xfrm>
              <a:off x="6628371" y="1141200"/>
              <a:ext cx="674644" cy="10750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27000" rtlCol="0" anchor="ctr"/>
            <a:lstStyle/>
            <a:p>
              <a:r>
                <a:rPr lang="en-AU" sz="600" dirty="0">
                  <a:solidFill>
                    <a:prstClr val="white"/>
                  </a:solidFill>
                  <a:latin typeface="Produkt Regular" pitchFamily="2" charset="0"/>
                </a:rPr>
                <a:t>Art 49[1][e] and [f]</a:t>
              </a:r>
            </a:p>
            <a:p>
              <a:pPr marL="66675" indent="-66675">
                <a:buFont typeface="Arial" panose="020B0604020202020204" pitchFamily="34" charset="0"/>
                <a:buChar char="•"/>
              </a:pPr>
              <a:r>
                <a:rPr lang="en-AU" sz="600" b="1" dirty="0">
                  <a:solidFill>
                    <a:prstClr val="white"/>
                  </a:solidFill>
                  <a:latin typeface="Produkt Regular" pitchFamily="2" charset="0"/>
                </a:rPr>
                <a:t>legal claims</a:t>
              </a:r>
            </a:p>
            <a:p>
              <a:pPr marL="66675" indent="-66675">
                <a:buFont typeface="Arial" panose="020B0604020202020204" pitchFamily="34" charset="0"/>
                <a:buChar char="•"/>
              </a:pPr>
              <a:r>
                <a:rPr lang="en-AU" sz="600" b="1" dirty="0">
                  <a:solidFill>
                    <a:prstClr val="white"/>
                  </a:solidFill>
                  <a:latin typeface="Produkt Regular" pitchFamily="2" charset="0"/>
                </a:rPr>
                <a:t>vital interests </a:t>
              </a:r>
              <a:r>
                <a:rPr lang="en-AU" sz="600" dirty="0">
                  <a:solidFill>
                    <a:prstClr val="white"/>
                  </a:solidFill>
                  <a:latin typeface="Produkt Regular" pitchFamily="2" charset="0"/>
                </a:rPr>
                <a:t>Art 49 [1][b] </a:t>
              </a:r>
            </a:p>
            <a:p>
              <a:r>
                <a:rPr lang="en-AU" sz="600" dirty="0">
                  <a:solidFill>
                    <a:prstClr val="white"/>
                  </a:solidFill>
                  <a:latin typeface="Produkt Regular" pitchFamily="2" charset="0"/>
                </a:rPr>
                <a:t>[Exceptions for specific data use, not generally useful for B2B]</a:t>
              </a:r>
            </a:p>
          </p:txBody>
        </p:sp>
        <p:sp>
          <p:nvSpPr>
            <p:cNvPr id="48" name="Rectangle 47"/>
            <p:cNvSpPr/>
            <p:nvPr/>
          </p:nvSpPr>
          <p:spPr>
            <a:xfrm>
              <a:off x="7519281" y="1141199"/>
              <a:ext cx="544356" cy="10647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27000" rtlCol="0" anchor="ctr"/>
            <a:lstStyle/>
            <a:p>
              <a:r>
                <a:rPr lang="en-AU" sz="600" dirty="0">
                  <a:solidFill>
                    <a:prstClr val="white"/>
                  </a:solidFill>
                  <a:latin typeface="Produkt Regular" pitchFamily="2" charset="0"/>
                </a:rPr>
                <a:t>Art 49 [1][g]</a:t>
              </a:r>
            </a:p>
            <a:p>
              <a:r>
                <a:rPr lang="en-AU" sz="600" b="1" dirty="0">
                  <a:solidFill>
                    <a:prstClr val="white"/>
                  </a:solidFill>
                  <a:latin typeface="Produkt Regular" pitchFamily="2" charset="0"/>
                </a:rPr>
                <a:t>Made from public register </a:t>
              </a:r>
              <a:r>
                <a:rPr lang="en-AU" sz="600" dirty="0">
                  <a:solidFill>
                    <a:prstClr val="white"/>
                  </a:solidFill>
                  <a:latin typeface="Produkt Regular" pitchFamily="2" charset="0"/>
                </a:rPr>
                <a:t>[Not suitable for B2B transfers]</a:t>
              </a:r>
            </a:p>
          </p:txBody>
        </p:sp>
        <p:sp>
          <p:nvSpPr>
            <p:cNvPr id="50" name="Rectangle 49"/>
            <p:cNvSpPr/>
            <p:nvPr/>
          </p:nvSpPr>
          <p:spPr>
            <a:xfrm>
              <a:off x="8196025" y="1141199"/>
              <a:ext cx="839233" cy="11492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36000" tIns="36000" rIns="36000" bIns="36000" rtlCol="0" anchor="ctr"/>
            <a:lstStyle/>
            <a:p>
              <a:pPr>
                <a:spcBef>
                  <a:spcPts val="900"/>
                </a:spcBef>
              </a:pPr>
              <a:r>
                <a:rPr lang="en-AU" sz="530" dirty="0">
                  <a:solidFill>
                    <a:prstClr val="white"/>
                  </a:solidFill>
                  <a:latin typeface="Produkt Regular" pitchFamily="2" charset="0"/>
                </a:rPr>
                <a:t>Art 49 [1] – </a:t>
              </a:r>
            </a:p>
            <a:p>
              <a:pPr marL="64294" indent="-64294">
                <a:buFontTx/>
                <a:buChar char="-"/>
              </a:pPr>
              <a:r>
                <a:rPr lang="en-AU" sz="530" b="1" dirty="0">
                  <a:solidFill>
                    <a:prstClr val="white"/>
                  </a:solidFill>
                  <a:latin typeface="Produkt Regular" pitchFamily="2" charset="0"/>
                </a:rPr>
                <a:t>not repetitive</a:t>
              </a:r>
            </a:p>
            <a:p>
              <a:pPr marL="64294" indent="-64294">
                <a:buFontTx/>
                <a:buChar char="-"/>
              </a:pPr>
              <a:r>
                <a:rPr lang="en-AU" sz="530" b="1" dirty="0">
                  <a:solidFill>
                    <a:prstClr val="white"/>
                  </a:solidFill>
                  <a:latin typeface="Produkt Regular" pitchFamily="2" charset="0"/>
                </a:rPr>
                <a:t>limited number of data subjects</a:t>
              </a:r>
            </a:p>
            <a:p>
              <a:pPr marL="64294" indent="-64294">
                <a:buFontTx/>
                <a:buChar char="-"/>
              </a:pPr>
              <a:r>
                <a:rPr lang="en-AU" sz="530" b="1" dirty="0">
                  <a:solidFill>
                    <a:prstClr val="white"/>
                  </a:solidFill>
                  <a:latin typeface="Produkt Regular" pitchFamily="2" charset="0"/>
                </a:rPr>
                <a:t>necessary for compelling legitimate reason of controller</a:t>
              </a:r>
            </a:p>
            <a:p>
              <a:pPr marL="64294" indent="-64294">
                <a:buFontTx/>
                <a:buChar char="-"/>
              </a:pPr>
              <a:r>
                <a:rPr lang="en-AU" sz="530" b="1" dirty="0">
                  <a:solidFill>
                    <a:prstClr val="white"/>
                  </a:solidFill>
                  <a:latin typeface="Produkt Regular" pitchFamily="2" charset="0"/>
                </a:rPr>
                <a:t>not overridden for rights, freedoms of data subject</a:t>
              </a:r>
            </a:p>
            <a:p>
              <a:pPr marL="64294" indent="-64294">
                <a:buFontTx/>
                <a:buChar char="-"/>
              </a:pPr>
              <a:r>
                <a:rPr lang="en-AU" sz="530" b="1" dirty="0">
                  <a:solidFill>
                    <a:prstClr val="white"/>
                  </a:solidFill>
                  <a:latin typeface="Produkt Regular" pitchFamily="2" charset="0"/>
                </a:rPr>
                <a:t>controller assesses risk</a:t>
              </a:r>
            </a:p>
            <a:p>
              <a:pPr marL="64294" indent="-64294">
                <a:buFontTx/>
                <a:buChar char="-"/>
              </a:pPr>
              <a:r>
                <a:rPr lang="en-AU" sz="530" b="1" dirty="0">
                  <a:solidFill>
                    <a:prstClr val="white"/>
                  </a:solidFill>
                  <a:latin typeface="Produkt Regular" pitchFamily="2" charset="0"/>
                </a:rPr>
                <a:t>controller informed Supervisory Authority</a:t>
              </a:r>
            </a:p>
          </p:txBody>
        </p:sp>
        <p:sp>
          <p:nvSpPr>
            <p:cNvPr id="51" name="Oval 50"/>
            <p:cNvSpPr/>
            <p:nvPr/>
          </p:nvSpPr>
          <p:spPr>
            <a:xfrm>
              <a:off x="8095863" y="2343085"/>
              <a:ext cx="182921" cy="183135"/>
            </a:xfrm>
            <a:prstGeom prst="ellipse">
              <a:avLst/>
            </a:prstGeom>
            <a:solidFill>
              <a:schemeClr val="bg2"/>
            </a:solidFill>
            <a:ln>
              <a:solidFill>
                <a:srgbClr val="201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a:solidFill>
                    <a:srgbClr val="FF0000"/>
                  </a:solidFill>
                  <a:sym typeface="Wingdings" panose="05000000000000000000" pitchFamily="2" charset="2"/>
                </a:rPr>
                <a:t>?</a:t>
              </a:r>
              <a:endParaRPr lang="en-AU" sz="1350" b="1" dirty="0">
                <a:solidFill>
                  <a:srgbClr val="FF0000"/>
                </a:solidFill>
              </a:endParaRPr>
            </a:p>
          </p:txBody>
        </p:sp>
        <p:sp>
          <p:nvSpPr>
            <p:cNvPr id="52" name="Rounded Rectangle 51"/>
            <p:cNvSpPr/>
            <p:nvPr/>
          </p:nvSpPr>
          <p:spPr>
            <a:xfrm>
              <a:off x="1240955" y="2698637"/>
              <a:ext cx="7808343" cy="233859"/>
            </a:xfrm>
            <a:prstGeom prst="roundRect">
              <a:avLst/>
            </a:prstGeom>
            <a:solidFill>
              <a:schemeClr val="bg2">
                <a:lumMod val="90000"/>
              </a:schemeClr>
            </a:solidFill>
            <a:ln>
              <a:solidFill>
                <a:srgbClr val="69644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b="1" dirty="0">
                  <a:solidFill>
                    <a:srgbClr val="69644B"/>
                  </a:solidFill>
                  <a:latin typeface="Produkt Medium" pitchFamily="2" charset="0"/>
                </a:rPr>
                <a:t>Local Australian Business</a:t>
              </a:r>
            </a:p>
          </p:txBody>
        </p:sp>
        <p:cxnSp>
          <p:nvCxnSpPr>
            <p:cNvPr id="53" name="Straight Arrow Connector 52"/>
            <p:cNvCxnSpPr/>
            <p:nvPr/>
          </p:nvCxnSpPr>
          <p:spPr>
            <a:xfrm>
              <a:off x="605928" y="2932497"/>
              <a:ext cx="7070" cy="1152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22721" y="2693967"/>
              <a:ext cx="1128918" cy="243625"/>
            </a:xfrm>
            <a:prstGeom prst="roundRect">
              <a:avLst/>
            </a:prstGeom>
            <a:solidFill>
              <a:schemeClr val="bg2">
                <a:lumMod val="90000"/>
              </a:schemeClr>
            </a:solidFill>
            <a:ln>
              <a:solidFill>
                <a:srgbClr val="69644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sz="600" b="1" dirty="0">
                <a:solidFill>
                  <a:srgbClr val="69644B"/>
                </a:solidFill>
                <a:latin typeface="Produkt Medium" pitchFamily="2" charset="0"/>
              </a:endParaRPr>
            </a:p>
            <a:p>
              <a:pPr algn="ctr"/>
              <a:r>
                <a:rPr lang="en-AU" sz="700" b="1" dirty="0">
                  <a:solidFill>
                    <a:srgbClr val="69644B"/>
                  </a:solidFill>
                  <a:latin typeface="Produkt Medium" pitchFamily="2" charset="0"/>
                </a:rPr>
                <a:t>Australian group company</a:t>
              </a:r>
            </a:p>
            <a:p>
              <a:pPr algn="ctr"/>
              <a:endParaRPr lang="en-AU" sz="600" b="1" dirty="0">
                <a:solidFill>
                  <a:srgbClr val="69644B"/>
                </a:solidFill>
                <a:latin typeface="Produkt Medium" pitchFamily="2" charset="0"/>
              </a:endParaRPr>
            </a:p>
          </p:txBody>
        </p:sp>
        <p:sp>
          <p:nvSpPr>
            <p:cNvPr id="55" name="Rectangle 54"/>
            <p:cNvSpPr/>
            <p:nvPr/>
          </p:nvSpPr>
          <p:spPr>
            <a:xfrm>
              <a:off x="1373504" y="1141247"/>
              <a:ext cx="645991" cy="9761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r>
                <a:rPr lang="en-AU" sz="600" dirty="0">
                  <a:solidFill>
                    <a:prstClr val="white"/>
                  </a:solidFill>
                  <a:latin typeface="Produkt Regular" pitchFamily="2" charset="0"/>
                </a:rPr>
                <a:t>Art 46[2] [c] </a:t>
              </a:r>
              <a:br>
                <a:rPr lang="en-AU" sz="600" dirty="0">
                  <a:solidFill>
                    <a:prstClr val="white"/>
                  </a:solidFill>
                  <a:latin typeface="Produkt Regular" pitchFamily="2" charset="0"/>
                </a:rPr>
              </a:br>
              <a:r>
                <a:rPr lang="en-AU" sz="600" b="1" dirty="0">
                  <a:solidFill>
                    <a:prstClr val="white"/>
                  </a:solidFill>
                  <a:latin typeface="Produkt Regular" pitchFamily="2" charset="0"/>
                </a:rPr>
                <a:t>Commission Approved Model Clauses </a:t>
              </a:r>
              <a:r>
                <a:rPr lang="en-AU" sz="600" dirty="0">
                  <a:solidFill>
                    <a:prstClr val="white"/>
                  </a:solidFill>
                  <a:latin typeface="Produkt Regular" pitchFamily="2" charset="0"/>
                </a:rPr>
                <a:t>[EU company must export data as a controller]</a:t>
              </a:r>
            </a:p>
          </p:txBody>
        </p:sp>
        <p:cxnSp>
          <p:nvCxnSpPr>
            <p:cNvPr id="56" name="Straight Arrow Connector 55"/>
            <p:cNvCxnSpPr/>
            <p:nvPr/>
          </p:nvCxnSpPr>
          <p:spPr>
            <a:xfrm>
              <a:off x="1354367" y="965967"/>
              <a:ext cx="8692" cy="1728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999989" y="2931790"/>
              <a:ext cx="7070" cy="1152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620727" y="3003798"/>
              <a:ext cx="724345" cy="5666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r>
                <a:rPr lang="en-AU" sz="600" dirty="0">
                  <a:solidFill>
                    <a:prstClr val="white"/>
                  </a:solidFill>
                  <a:latin typeface="Graphik Regular" panose="020B0503030202060203" pitchFamily="34" charset="0"/>
                </a:rPr>
                <a:t>Art 46 [2][c]</a:t>
              </a:r>
            </a:p>
            <a:p>
              <a:r>
                <a:rPr lang="en-AU" sz="600" b="1" dirty="0">
                  <a:solidFill>
                    <a:prstClr val="white"/>
                  </a:solidFill>
                  <a:latin typeface="Graphik Regular" panose="020B0503030202060203" pitchFamily="34" charset="0"/>
                </a:rPr>
                <a:t>Model Clause.  Only if EU company “exports data” as a controller</a:t>
              </a:r>
            </a:p>
          </p:txBody>
        </p:sp>
        <p:sp>
          <p:nvSpPr>
            <p:cNvPr id="61" name="TextBox 60"/>
            <p:cNvSpPr txBox="1"/>
            <p:nvPr/>
          </p:nvSpPr>
          <p:spPr>
            <a:xfrm>
              <a:off x="6104711" y="3089454"/>
              <a:ext cx="2948320" cy="941091"/>
            </a:xfrm>
            <a:prstGeom prst="rect">
              <a:avLst/>
            </a:prstGeom>
            <a:noFill/>
            <a:ln w="25400">
              <a:solidFill>
                <a:schemeClr val="bg1"/>
              </a:solidFill>
              <a:prstDash val="sysDot"/>
            </a:ln>
          </p:spPr>
          <p:txBody>
            <a:bodyPr wrap="square" rtlCol="0">
              <a:spAutoFit/>
            </a:bodyPr>
            <a:lstStyle/>
            <a:p>
              <a:r>
                <a:rPr lang="en-AU" sz="788" b="1" dirty="0">
                  <a:solidFill>
                    <a:prstClr val="black"/>
                  </a:solidFill>
                  <a:latin typeface="Produkt Medium" pitchFamily="2" charset="0"/>
                </a:rPr>
                <a:t>Business Problem: </a:t>
              </a:r>
              <a:r>
                <a:rPr lang="en-AU" sz="788" dirty="0">
                  <a:solidFill>
                    <a:prstClr val="black"/>
                  </a:solidFill>
                  <a:latin typeface="Produkt Medium" pitchFamily="2" charset="0"/>
                </a:rPr>
                <a:t>Australian businesses that are subject to extra-territorial GDPR [Art 3] cannot transfer EU personal data to a local (non-EU) third party hoster, processor or SAAS provider, without a Code of Conduct or Certification.  There are hundreds of thousands of these companies.</a:t>
              </a:r>
            </a:p>
            <a:p>
              <a:endParaRPr lang="en-AU" sz="788" dirty="0">
                <a:solidFill>
                  <a:prstClr val="black"/>
                </a:solidFill>
                <a:latin typeface="Produkt Medium" pitchFamily="2" charset="0"/>
              </a:endParaRPr>
            </a:p>
          </p:txBody>
        </p:sp>
        <p:sp>
          <p:nvSpPr>
            <p:cNvPr id="62" name="Rectangle 61"/>
            <p:cNvSpPr/>
            <p:nvPr/>
          </p:nvSpPr>
          <p:spPr>
            <a:xfrm>
              <a:off x="143602" y="3037952"/>
              <a:ext cx="916952" cy="55745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r>
                <a:rPr lang="en-AU" sz="600" dirty="0">
                  <a:solidFill>
                    <a:prstClr val="white"/>
                  </a:solidFill>
                  <a:latin typeface="Graphik Regular" panose="020B0503030202060203" pitchFamily="34" charset="0"/>
                </a:rPr>
                <a:t>Art 46 [2][c]</a:t>
              </a:r>
            </a:p>
            <a:p>
              <a:r>
                <a:rPr lang="en-AU" sz="600" b="1" dirty="0">
                  <a:solidFill>
                    <a:prstClr val="white"/>
                  </a:solidFill>
                  <a:latin typeface="Graphik Regular" panose="020B0503030202060203" pitchFamily="34" charset="0"/>
                </a:rPr>
                <a:t>Model Clause.  Only if EU group company “exports data” as a controller</a:t>
              </a:r>
            </a:p>
          </p:txBody>
        </p:sp>
        <p:sp>
          <p:nvSpPr>
            <p:cNvPr id="63" name="Oval 62"/>
            <p:cNvSpPr/>
            <p:nvPr/>
          </p:nvSpPr>
          <p:spPr>
            <a:xfrm>
              <a:off x="3905464" y="3651870"/>
              <a:ext cx="216000" cy="216000"/>
            </a:xfrm>
            <a:prstGeom prst="ellipse">
              <a:avLst/>
            </a:prstGeom>
            <a:solidFill>
              <a:srgbClr val="1B5F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a:solidFill>
                    <a:srgbClr val="EEECE1"/>
                  </a:solidFill>
                  <a:sym typeface="Wingdings" panose="05000000000000000000" pitchFamily="2" charset="2"/>
                </a:rPr>
                <a:t></a:t>
              </a:r>
              <a:endParaRPr lang="en-AU" sz="1350" b="1" dirty="0">
                <a:solidFill>
                  <a:srgbClr val="EEECE1"/>
                </a:solidFill>
              </a:endParaRPr>
            </a:p>
          </p:txBody>
        </p:sp>
        <p:cxnSp>
          <p:nvCxnSpPr>
            <p:cNvPr id="64" name="Straight Arrow Connector 63"/>
            <p:cNvCxnSpPr/>
            <p:nvPr/>
          </p:nvCxnSpPr>
          <p:spPr>
            <a:xfrm>
              <a:off x="4897347" y="2931790"/>
              <a:ext cx="4280" cy="1152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435680" y="2931790"/>
              <a:ext cx="4280" cy="1152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4740044" y="3363839"/>
              <a:ext cx="856152" cy="300124"/>
            </a:xfrm>
            <a:prstGeom prst="roundRect">
              <a:avLst/>
            </a:prstGeom>
            <a:solidFill>
              <a:schemeClr val="bg2">
                <a:lumMod val="90000"/>
              </a:schemeClr>
            </a:solidFill>
            <a:ln>
              <a:solidFill>
                <a:srgbClr val="69644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630" b="1" dirty="0">
                  <a:solidFill>
                    <a:srgbClr val="69644B"/>
                  </a:solidFill>
                  <a:latin typeface="Produkt Medium" pitchFamily="2" charset="0"/>
                </a:rPr>
                <a:t>AIIA Code of Conduct/</a:t>
              </a:r>
              <a:br>
                <a:rPr lang="en-AU" sz="630" b="1" dirty="0">
                  <a:solidFill>
                    <a:srgbClr val="69644B"/>
                  </a:solidFill>
                  <a:latin typeface="Produkt Medium" pitchFamily="2" charset="0"/>
                </a:rPr>
              </a:br>
              <a:r>
                <a:rPr lang="en-AU" sz="630" b="1" dirty="0">
                  <a:solidFill>
                    <a:srgbClr val="69644B"/>
                  </a:solidFill>
                  <a:latin typeface="Produkt Medium" pitchFamily="2" charset="0"/>
                </a:rPr>
                <a:t>Certification</a:t>
              </a:r>
            </a:p>
          </p:txBody>
        </p:sp>
        <p:sp>
          <p:nvSpPr>
            <p:cNvPr id="67" name="Rectangle 66"/>
            <p:cNvSpPr/>
            <p:nvPr/>
          </p:nvSpPr>
          <p:spPr>
            <a:xfrm>
              <a:off x="4683086" y="3003798"/>
              <a:ext cx="441861" cy="2670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27000" rtlCol="0" anchor="ctr"/>
            <a:lstStyle/>
            <a:p>
              <a:r>
                <a:rPr lang="en-AU" sz="600" dirty="0">
                  <a:solidFill>
                    <a:prstClr val="white"/>
                  </a:solidFill>
                  <a:latin typeface="Produkt Regular" pitchFamily="2" charset="0"/>
                </a:rPr>
                <a:t>Art 46[2][e]</a:t>
              </a:r>
            </a:p>
          </p:txBody>
        </p:sp>
        <p:sp>
          <p:nvSpPr>
            <p:cNvPr id="68" name="Rectangle 67"/>
            <p:cNvSpPr/>
            <p:nvPr/>
          </p:nvSpPr>
          <p:spPr>
            <a:xfrm>
              <a:off x="5245042" y="3003798"/>
              <a:ext cx="402242" cy="2670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27000" rtlCol="0" anchor="ctr"/>
            <a:lstStyle/>
            <a:p>
              <a:r>
                <a:rPr lang="en-AU" sz="600" dirty="0">
                  <a:solidFill>
                    <a:prstClr val="white"/>
                  </a:solidFill>
                  <a:latin typeface="Produkt Regular" pitchFamily="2" charset="0"/>
                </a:rPr>
                <a:t>Art 46[2][f]</a:t>
              </a:r>
            </a:p>
          </p:txBody>
        </p:sp>
        <p:sp>
          <p:nvSpPr>
            <p:cNvPr id="69" name="Oval 68"/>
            <p:cNvSpPr/>
            <p:nvPr/>
          </p:nvSpPr>
          <p:spPr>
            <a:xfrm>
              <a:off x="5338163" y="3700272"/>
              <a:ext cx="216000" cy="216000"/>
            </a:xfrm>
            <a:prstGeom prst="ellipse">
              <a:avLst/>
            </a:prstGeom>
            <a:solidFill>
              <a:srgbClr val="1B5F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a:solidFill>
                    <a:srgbClr val="EEECE1"/>
                  </a:solidFill>
                  <a:sym typeface="Wingdings" panose="05000000000000000000" pitchFamily="2" charset="2"/>
                </a:rPr>
                <a:t></a:t>
              </a:r>
              <a:endParaRPr lang="en-AU" sz="1350" b="1" dirty="0">
                <a:solidFill>
                  <a:srgbClr val="EEECE1"/>
                </a:solidFill>
              </a:endParaRPr>
            </a:p>
          </p:txBody>
        </p:sp>
        <p:sp>
          <p:nvSpPr>
            <p:cNvPr id="70" name="Oval 69"/>
            <p:cNvSpPr/>
            <p:nvPr/>
          </p:nvSpPr>
          <p:spPr>
            <a:xfrm>
              <a:off x="4794398" y="3700272"/>
              <a:ext cx="216000" cy="216000"/>
            </a:xfrm>
            <a:prstGeom prst="ellipse">
              <a:avLst/>
            </a:prstGeom>
            <a:solidFill>
              <a:srgbClr val="1B5F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a:solidFill>
                    <a:srgbClr val="EEECE1"/>
                  </a:solidFill>
                  <a:sym typeface="Wingdings" panose="05000000000000000000" pitchFamily="2" charset="2"/>
                </a:rPr>
                <a:t></a:t>
              </a:r>
              <a:endParaRPr lang="en-AU" sz="1350" b="1" dirty="0">
                <a:solidFill>
                  <a:srgbClr val="EEECE1"/>
                </a:solidFill>
              </a:endParaRPr>
            </a:p>
          </p:txBody>
        </p:sp>
        <p:sp>
          <p:nvSpPr>
            <p:cNvPr id="72" name="Oval 71"/>
            <p:cNvSpPr/>
            <p:nvPr/>
          </p:nvSpPr>
          <p:spPr>
            <a:xfrm>
              <a:off x="756578" y="2275746"/>
              <a:ext cx="220570" cy="212020"/>
            </a:xfrm>
            <a:prstGeom prst="ellipse">
              <a:avLst/>
            </a:prstGeom>
            <a:solidFill>
              <a:srgbClr val="1B5F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smtClean="0">
                  <a:solidFill>
                    <a:srgbClr val="EEECE1"/>
                  </a:solidFill>
                  <a:sym typeface="Wingdings" panose="05000000000000000000" pitchFamily="2" charset="2"/>
                </a:rPr>
                <a:t></a:t>
              </a:r>
              <a:endParaRPr lang="en-AU" sz="1350" b="1" dirty="0">
                <a:solidFill>
                  <a:srgbClr val="EEECE1"/>
                </a:solidFill>
              </a:endParaRPr>
            </a:p>
          </p:txBody>
        </p:sp>
        <p:sp>
          <p:nvSpPr>
            <p:cNvPr id="73" name="Oval 72"/>
            <p:cNvSpPr/>
            <p:nvPr/>
          </p:nvSpPr>
          <p:spPr>
            <a:xfrm>
              <a:off x="1251062" y="2274327"/>
              <a:ext cx="220570" cy="212020"/>
            </a:xfrm>
            <a:prstGeom prst="ellipse">
              <a:avLst/>
            </a:prstGeom>
            <a:solidFill>
              <a:srgbClr val="1B5F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smtClean="0">
                  <a:solidFill>
                    <a:srgbClr val="EEECE1"/>
                  </a:solidFill>
                  <a:sym typeface="Wingdings" panose="05000000000000000000" pitchFamily="2" charset="2"/>
                </a:rPr>
                <a:t></a:t>
              </a:r>
              <a:endParaRPr lang="en-AU" sz="1350" b="1" dirty="0">
                <a:solidFill>
                  <a:srgbClr val="EEECE1"/>
                </a:solidFill>
              </a:endParaRPr>
            </a:p>
          </p:txBody>
        </p:sp>
        <p:sp>
          <p:nvSpPr>
            <p:cNvPr id="74" name="Oval 73"/>
            <p:cNvSpPr/>
            <p:nvPr/>
          </p:nvSpPr>
          <p:spPr>
            <a:xfrm>
              <a:off x="499178" y="3654387"/>
              <a:ext cx="220570" cy="212020"/>
            </a:xfrm>
            <a:prstGeom prst="ellipse">
              <a:avLst/>
            </a:prstGeom>
            <a:solidFill>
              <a:srgbClr val="1B5F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smtClean="0">
                  <a:solidFill>
                    <a:srgbClr val="EEECE1"/>
                  </a:solidFill>
                  <a:sym typeface="Wingdings" panose="05000000000000000000" pitchFamily="2" charset="2"/>
                </a:rPr>
                <a:t></a:t>
              </a:r>
              <a:endParaRPr lang="en-AU" sz="1350" b="1" dirty="0">
                <a:solidFill>
                  <a:srgbClr val="EEECE1"/>
                </a:solidFill>
              </a:endParaRPr>
            </a:p>
          </p:txBody>
        </p:sp>
        <p:sp>
          <p:nvSpPr>
            <p:cNvPr id="75" name="Oval 74"/>
            <p:cNvSpPr/>
            <p:nvPr/>
          </p:nvSpPr>
          <p:spPr>
            <a:xfrm>
              <a:off x="2718246" y="2268461"/>
              <a:ext cx="220570" cy="212020"/>
            </a:xfrm>
            <a:prstGeom prst="ellipse">
              <a:avLst/>
            </a:prstGeom>
            <a:solidFill>
              <a:srgbClr val="1B5F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smtClean="0">
                  <a:solidFill>
                    <a:srgbClr val="EEECE1"/>
                  </a:solidFill>
                  <a:sym typeface="Wingdings" panose="05000000000000000000" pitchFamily="2" charset="2"/>
                </a:rPr>
                <a:t></a:t>
              </a:r>
              <a:endParaRPr lang="en-AU" sz="1350" b="1" dirty="0">
                <a:solidFill>
                  <a:srgbClr val="EEECE1"/>
                </a:solidFill>
              </a:endParaRPr>
            </a:p>
          </p:txBody>
        </p:sp>
        <p:sp>
          <p:nvSpPr>
            <p:cNvPr id="76" name="Oval 75"/>
            <p:cNvSpPr/>
            <p:nvPr/>
          </p:nvSpPr>
          <p:spPr>
            <a:xfrm>
              <a:off x="3305519" y="2272191"/>
              <a:ext cx="220570" cy="212020"/>
            </a:xfrm>
            <a:prstGeom prst="ellipse">
              <a:avLst/>
            </a:prstGeom>
            <a:solidFill>
              <a:srgbClr val="1B5F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smtClean="0">
                  <a:solidFill>
                    <a:srgbClr val="EEECE1"/>
                  </a:solidFill>
                  <a:sym typeface="Wingdings" panose="05000000000000000000" pitchFamily="2" charset="2"/>
                </a:rPr>
                <a:t></a:t>
              </a:r>
              <a:endParaRPr lang="en-AU" sz="1350" b="1" dirty="0">
                <a:solidFill>
                  <a:srgbClr val="EEECE1"/>
                </a:solidFill>
              </a:endParaRPr>
            </a:p>
          </p:txBody>
        </p:sp>
        <p:sp>
          <p:nvSpPr>
            <p:cNvPr id="77" name="Oval 76"/>
            <p:cNvSpPr/>
            <p:nvPr/>
          </p:nvSpPr>
          <p:spPr>
            <a:xfrm>
              <a:off x="3893022" y="2457646"/>
              <a:ext cx="206114" cy="215480"/>
            </a:xfrm>
            <a:prstGeom prst="ellipse">
              <a:avLst/>
            </a:prstGeom>
            <a:solidFill>
              <a:srgbClr val="EF4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a:solidFill>
                    <a:srgbClr val="EEECE1"/>
                  </a:solidFill>
                </a:rPr>
                <a:t>X</a:t>
              </a:r>
            </a:p>
          </p:txBody>
        </p:sp>
        <p:sp>
          <p:nvSpPr>
            <p:cNvPr id="78" name="Oval 77"/>
            <p:cNvSpPr/>
            <p:nvPr/>
          </p:nvSpPr>
          <p:spPr>
            <a:xfrm>
              <a:off x="4794166" y="2457646"/>
              <a:ext cx="206114" cy="215480"/>
            </a:xfrm>
            <a:prstGeom prst="ellipse">
              <a:avLst/>
            </a:prstGeom>
            <a:solidFill>
              <a:srgbClr val="EF4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a:solidFill>
                    <a:srgbClr val="EEECE1"/>
                  </a:solidFill>
                </a:rPr>
                <a:t>X</a:t>
              </a:r>
            </a:p>
          </p:txBody>
        </p:sp>
        <p:sp>
          <p:nvSpPr>
            <p:cNvPr id="79" name="Oval 78"/>
            <p:cNvSpPr/>
            <p:nvPr/>
          </p:nvSpPr>
          <p:spPr>
            <a:xfrm>
              <a:off x="5805978" y="2463742"/>
              <a:ext cx="206114" cy="215480"/>
            </a:xfrm>
            <a:prstGeom prst="ellipse">
              <a:avLst/>
            </a:prstGeom>
            <a:solidFill>
              <a:srgbClr val="EF4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a:solidFill>
                    <a:srgbClr val="EEECE1"/>
                  </a:solidFill>
                </a:rPr>
                <a:t>X</a:t>
              </a:r>
            </a:p>
          </p:txBody>
        </p:sp>
        <p:sp>
          <p:nvSpPr>
            <p:cNvPr id="80" name="Oval 79"/>
            <p:cNvSpPr/>
            <p:nvPr/>
          </p:nvSpPr>
          <p:spPr>
            <a:xfrm>
              <a:off x="6508730" y="2463742"/>
              <a:ext cx="206114" cy="215480"/>
            </a:xfrm>
            <a:prstGeom prst="ellipse">
              <a:avLst/>
            </a:prstGeom>
            <a:solidFill>
              <a:srgbClr val="EF4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a:solidFill>
                    <a:srgbClr val="EEECE1"/>
                  </a:solidFill>
                </a:rPr>
                <a:t>X</a:t>
              </a:r>
            </a:p>
          </p:txBody>
        </p:sp>
        <p:sp>
          <p:nvSpPr>
            <p:cNvPr id="81" name="Oval 80"/>
            <p:cNvSpPr/>
            <p:nvPr/>
          </p:nvSpPr>
          <p:spPr>
            <a:xfrm>
              <a:off x="7393111" y="2463030"/>
              <a:ext cx="206114" cy="215480"/>
            </a:xfrm>
            <a:prstGeom prst="ellipse">
              <a:avLst/>
            </a:prstGeom>
            <a:solidFill>
              <a:srgbClr val="EF4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b="1" dirty="0">
                  <a:solidFill>
                    <a:srgbClr val="EEECE1"/>
                  </a:solidFill>
                </a:rPr>
                <a:t>X</a:t>
              </a:r>
            </a:p>
          </p:txBody>
        </p:sp>
        <p:cxnSp>
          <p:nvCxnSpPr>
            <p:cNvPr id="38" name="Straight Arrow Connector 37"/>
            <p:cNvCxnSpPr/>
            <p:nvPr/>
          </p:nvCxnSpPr>
          <p:spPr>
            <a:xfrm>
              <a:off x="4876705" y="970150"/>
              <a:ext cx="8681" cy="1476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898561" y="959102"/>
              <a:ext cx="4280" cy="1476000"/>
            </a:xfrm>
            <a:prstGeom prst="straightConnector1">
              <a:avLst/>
            </a:prstGeom>
            <a:ln w="25400">
              <a:solidFill>
                <a:srgbClr val="201C5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247776" y="937410"/>
              <a:ext cx="7808343" cy="154005"/>
            </a:xfrm>
            <a:prstGeom prst="roundRect">
              <a:avLst/>
            </a:prstGeom>
            <a:solidFill>
              <a:schemeClr val="bg2">
                <a:lumMod val="90000"/>
              </a:schemeClr>
            </a:solidFill>
            <a:ln>
              <a:solidFill>
                <a:srgbClr val="69644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100" b="1" dirty="0">
                  <a:solidFill>
                    <a:srgbClr val="69644B"/>
                  </a:solidFill>
                  <a:latin typeface="Produkt Medium" pitchFamily="2" charset="0"/>
                </a:rPr>
                <a:t>EU Company</a:t>
              </a:r>
            </a:p>
          </p:txBody>
        </p:sp>
        <p:sp>
          <p:nvSpPr>
            <p:cNvPr id="18" name="Rounded Rectangle 17"/>
            <p:cNvSpPr/>
            <p:nvPr/>
          </p:nvSpPr>
          <p:spPr>
            <a:xfrm>
              <a:off x="22721" y="937409"/>
              <a:ext cx="1159364" cy="285823"/>
            </a:xfrm>
            <a:prstGeom prst="roundRect">
              <a:avLst/>
            </a:prstGeom>
            <a:solidFill>
              <a:schemeClr val="bg2">
                <a:lumMod val="90000"/>
              </a:schemeClr>
            </a:solidFill>
            <a:ln>
              <a:solidFill>
                <a:srgbClr val="69644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sz="660" b="1" dirty="0">
                <a:solidFill>
                  <a:srgbClr val="69644B"/>
                </a:solidFill>
                <a:latin typeface="Produkt Medium" pitchFamily="2" charset="0"/>
              </a:endParaRPr>
            </a:p>
            <a:p>
              <a:pPr algn="ctr"/>
              <a:r>
                <a:rPr lang="en-AU" sz="660" b="1" dirty="0">
                  <a:solidFill>
                    <a:srgbClr val="69644B"/>
                  </a:solidFill>
                  <a:latin typeface="Produkt Medium" pitchFamily="2" charset="0"/>
                </a:rPr>
                <a:t>Australian Business has Group Company in EU</a:t>
              </a:r>
            </a:p>
            <a:p>
              <a:pPr algn="ctr"/>
              <a:endParaRPr lang="en-AU" sz="660" b="1" dirty="0">
                <a:solidFill>
                  <a:srgbClr val="69644B"/>
                </a:solidFill>
                <a:latin typeface="Produkt Medium" pitchFamily="2" charset="0"/>
              </a:endParaRPr>
            </a:p>
          </p:txBody>
        </p:sp>
      </p:grpSp>
    </p:spTree>
    <p:extLst>
      <p:ext uri="{BB962C8B-B14F-4D97-AF65-F5344CB8AC3E}">
        <p14:creationId xmlns:p14="http://schemas.microsoft.com/office/powerpoint/2010/main" val="101337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ia-iAwards-celebrating-v4-1600x8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24" y="-32556"/>
            <a:ext cx="10616108" cy="5308054"/>
          </a:xfrm>
          <a:prstGeom prst="rect">
            <a:avLst/>
          </a:prstGeom>
        </p:spPr>
      </p:pic>
    </p:spTree>
    <p:extLst>
      <p:ext uri="{BB962C8B-B14F-4D97-AF65-F5344CB8AC3E}">
        <p14:creationId xmlns:p14="http://schemas.microsoft.com/office/powerpoint/2010/main" val="89307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0"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C00000"/>
                </a:solidFill>
                <a:latin typeface="Century Gothic" panose="020B0502020202020204" pitchFamily="34" charset="0"/>
              </a:rPr>
              <a:t>Likelihood and cost of data breaches</a:t>
            </a:r>
            <a:endParaRPr lang="en-AU" sz="2400" b="1" dirty="0">
              <a:solidFill>
                <a:srgbClr val="C00000"/>
              </a:solidFill>
              <a:latin typeface="Century Gothic" panose="020B0502020202020204" pitchFamily="34" charset="0"/>
            </a:endParaRPr>
          </a:p>
        </p:txBody>
      </p:sp>
      <p:sp>
        <p:nvSpPr>
          <p:cNvPr id="9" name="Content Placeholder 2"/>
          <p:cNvSpPr txBox="1">
            <a:spLocks/>
          </p:cNvSpPr>
          <p:nvPr/>
        </p:nvSpPr>
        <p:spPr>
          <a:xfrm>
            <a:off x="395536" y="1040501"/>
            <a:ext cx="7681172" cy="36194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indent="-361950" defTabSz="457200">
              <a:spcAft>
                <a:spcPts val="600"/>
              </a:spcAft>
              <a:buClr>
                <a:srgbClr val="C00000"/>
              </a:buClr>
              <a:buSzPct val="100000"/>
              <a:buFont typeface="Wingdings" charset="2"/>
              <a:buChar char="§"/>
              <a:defRPr/>
            </a:pPr>
            <a:r>
              <a:rPr lang="en-US" sz="1600" dirty="0">
                <a:solidFill>
                  <a:prstClr val="black"/>
                </a:solidFill>
                <a:latin typeface="Century Gothic" panose="020B0502020202020204" pitchFamily="34" charset="0"/>
                <a:cs typeface="Corbel"/>
              </a:rPr>
              <a:t>1 in 4 chance of a data breach globally</a:t>
            </a:r>
          </a:p>
          <a:p>
            <a:pPr marL="361950" indent="-361950" defTabSz="457200">
              <a:spcAft>
                <a:spcPts val="600"/>
              </a:spcAft>
              <a:buClr>
                <a:srgbClr val="C00000"/>
              </a:buClr>
              <a:buSzPct val="100000"/>
              <a:buFont typeface="Wingdings" charset="2"/>
              <a:buChar char="§"/>
              <a:defRPr/>
            </a:pPr>
            <a:r>
              <a:rPr lang="en-US" sz="1600" dirty="0">
                <a:solidFill>
                  <a:prstClr val="black"/>
                </a:solidFill>
                <a:latin typeface="Century Gothic" panose="020B0502020202020204" pitchFamily="34" charset="0"/>
                <a:cs typeface="Corbel"/>
              </a:rPr>
              <a:t>Average cost of data breach is $3.62m, involves 24,000 records, and costs $141 per record </a:t>
            </a:r>
            <a:r>
              <a:rPr lang="en-US" sz="1600" dirty="0" smtClean="0">
                <a:solidFill>
                  <a:prstClr val="black"/>
                </a:solidFill>
                <a:latin typeface="Century Gothic" panose="020B0502020202020204" pitchFamily="34" charset="0"/>
                <a:cs typeface="Corbel"/>
              </a:rPr>
              <a:t>lost </a:t>
            </a:r>
          </a:p>
          <a:p>
            <a:pPr marL="0" indent="0" defTabSz="457200">
              <a:spcAft>
                <a:spcPts val="600"/>
              </a:spcAft>
              <a:buClr>
                <a:srgbClr val="C00000"/>
              </a:buClr>
              <a:buSzPct val="100000"/>
              <a:buFont typeface="Arial" panose="020B0604020202020204" pitchFamily="34" charset="0"/>
              <a:buNone/>
              <a:defRPr/>
            </a:pPr>
            <a:r>
              <a:rPr lang="en-US" sz="1200" dirty="0" smtClean="0">
                <a:solidFill>
                  <a:prstClr val="black"/>
                </a:solidFill>
                <a:latin typeface="Century Gothic" panose="020B0502020202020204" pitchFamily="34" charset="0"/>
              </a:rPr>
              <a:t>		(source: Ponemon Institute study 2017)</a:t>
            </a:r>
          </a:p>
          <a:p>
            <a:pPr marL="361950" indent="-361950" defTabSz="457200">
              <a:lnSpc>
                <a:spcPct val="120000"/>
              </a:lnSpc>
              <a:spcAft>
                <a:spcPts val="600"/>
              </a:spcAft>
              <a:buClr>
                <a:srgbClr val="C00000"/>
              </a:buClr>
              <a:buSzPct val="100000"/>
              <a:buFont typeface="Wingdings" charset="2"/>
              <a:buChar char="§"/>
              <a:defRPr/>
            </a:pPr>
            <a:r>
              <a:rPr lang="en-US" sz="1600" dirty="0">
                <a:solidFill>
                  <a:prstClr val="black"/>
                </a:solidFill>
                <a:latin typeface="Century Gothic" panose="020B0502020202020204" pitchFamily="34" charset="0"/>
                <a:cs typeface="Corbel"/>
              </a:rPr>
              <a:t>At least 40% of data subjects will exercise their rights</a:t>
            </a:r>
          </a:p>
          <a:p>
            <a:pPr marL="720725" lvl="1" indent="-365125">
              <a:lnSpc>
                <a:spcPct val="120000"/>
              </a:lnSpc>
              <a:spcAft>
                <a:spcPts val="600"/>
              </a:spcAft>
              <a:buClr>
                <a:srgbClr val="C00000"/>
              </a:buClr>
              <a:buSzPct val="80000"/>
              <a:buFont typeface="Wingdings" charset="2"/>
              <a:buChar char="§"/>
              <a:defRPr/>
            </a:pPr>
            <a:r>
              <a:rPr lang="en-US" sz="1600" dirty="0">
                <a:solidFill>
                  <a:prstClr val="black"/>
                </a:solidFill>
                <a:latin typeface="Century Gothic" panose="020B0502020202020204" pitchFamily="34" charset="0"/>
                <a:cs typeface="Corbel"/>
              </a:rPr>
              <a:t>Mainly rights of access and to be forgotten Regulators, individuals and competitors can complain</a:t>
            </a:r>
          </a:p>
          <a:p>
            <a:pPr marL="361950" indent="-361950" defTabSz="457200">
              <a:lnSpc>
                <a:spcPct val="120000"/>
              </a:lnSpc>
              <a:spcAft>
                <a:spcPts val="600"/>
              </a:spcAft>
              <a:buClr>
                <a:srgbClr val="C00000"/>
              </a:buClr>
              <a:buSzPct val="100000"/>
              <a:buFont typeface="Wingdings" charset="2"/>
              <a:buChar char="§"/>
              <a:defRPr/>
            </a:pPr>
            <a:r>
              <a:rPr lang="en-US" sz="1600" dirty="0">
                <a:solidFill>
                  <a:prstClr val="black"/>
                </a:solidFill>
                <a:latin typeface="Century Gothic" panose="020B0502020202020204" pitchFamily="34" charset="0"/>
                <a:cs typeface="Corbel"/>
              </a:rPr>
              <a:t>8% of data subjects who exercise their rights will do so just to get </a:t>
            </a:r>
            <a:r>
              <a:rPr lang="en-US" sz="1600" dirty="0" smtClean="0">
                <a:solidFill>
                  <a:prstClr val="black"/>
                </a:solidFill>
                <a:latin typeface="Century Gothic" panose="020B0502020202020204" pitchFamily="34" charset="0"/>
                <a:cs typeface="Corbel"/>
              </a:rPr>
              <a:t>revenge</a:t>
            </a:r>
          </a:p>
          <a:p>
            <a:pPr marL="0" indent="0" defTabSz="457200">
              <a:lnSpc>
                <a:spcPct val="120000"/>
              </a:lnSpc>
              <a:spcAft>
                <a:spcPts val="600"/>
              </a:spcAft>
              <a:buClr>
                <a:srgbClr val="C00000"/>
              </a:buClr>
              <a:buSzPct val="100000"/>
              <a:buFont typeface="Arial" panose="020B0604020202020204" pitchFamily="34" charset="0"/>
              <a:buNone/>
              <a:defRPr/>
            </a:pPr>
            <a:r>
              <a:rPr lang="en-US" sz="1600" dirty="0">
                <a:solidFill>
                  <a:prstClr val="black"/>
                </a:solidFill>
                <a:latin typeface="Century Gothic" panose="020B0502020202020204" pitchFamily="34" charset="0"/>
              </a:rPr>
              <a:t>	</a:t>
            </a:r>
            <a:r>
              <a:rPr lang="en-US" sz="1600" dirty="0" smtClean="0">
                <a:solidFill>
                  <a:prstClr val="black"/>
                </a:solidFill>
                <a:latin typeface="Century Gothic" panose="020B0502020202020204" pitchFamily="34" charset="0"/>
              </a:rPr>
              <a:t>	</a:t>
            </a:r>
            <a:r>
              <a:rPr lang="en-US" sz="1000" dirty="0" smtClean="0">
                <a:solidFill>
                  <a:prstClr val="black"/>
                </a:solidFill>
                <a:latin typeface="Century Gothic" panose="020B0502020202020204" pitchFamily="34" charset="0"/>
              </a:rPr>
              <a:t>(source: Veritas survey 2017)</a:t>
            </a:r>
          </a:p>
          <a:p>
            <a:pPr lvl="1">
              <a:spcBef>
                <a:spcPts val="300"/>
              </a:spcBef>
              <a:spcAft>
                <a:spcPts val="300"/>
              </a:spcAft>
            </a:pPr>
            <a:endParaRPr lang="en-US" sz="1600"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716435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0"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00000"/>
                </a:solidFill>
              </a:rPr>
              <a:t>Consequences of non-compliance</a:t>
            </a:r>
          </a:p>
        </p:txBody>
      </p:sp>
      <p:sp>
        <p:nvSpPr>
          <p:cNvPr id="9" name="Content Placeholder 2"/>
          <p:cNvSpPr txBox="1">
            <a:spLocks/>
          </p:cNvSpPr>
          <p:nvPr/>
        </p:nvSpPr>
        <p:spPr>
          <a:xfrm>
            <a:off x="394184" y="1258781"/>
            <a:ext cx="6812914" cy="3144450"/>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61950" indent="-361950">
              <a:buClr>
                <a:srgbClr val="C00000"/>
              </a:buClr>
              <a:buFont typeface="Wingdings" charset="2"/>
              <a:buChar char="§"/>
              <a:tabLst>
                <a:tab pos="358775" algn="l"/>
              </a:tabLst>
              <a:defRPr/>
            </a:pPr>
            <a:r>
              <a:rPr lang="en-US" sz="1800" dirty="0">
                <a:solidFill>
                  <a:prstClr val="black"/>
                </a:solidFill>
                <a:latin typeface="Century Gothic" panose="020B0502020202020204" pitchFamily="34" charset="0"/>
              </a:rPr>
              <a:t>Need not have a data breach to be in breach of </a:t>
            </a:r>
            <a:r>
              <a:rPr lang="en-US" sz="1800" dirty="0" smtClean="0">
                <a:solidFill>
                  <a:prstClr val="black"/>
                </a:solidFill>
                <a:latin typeface="Century Gothic" panose="020B0502020202020204" pitchFamily="34" charset="0"/>
              </a:rPr>
              <a:t>GDPR</a:t>
            </a:r>
          </a:p>
          <a:p>
            <a:pPr marL="361950" indent="-361950">
              <a:buClr>
                <a:srgbClr val="C00000"/>
              </a:buClr>
              <a:buFont typeface="Wingdings" charset="2"/>
              <a:buChar char="§"/>
              <a:tabLst>
                <a:tab pos="358775" algn="l"/>
              </a:tabLst>
              <a:defRPr/>
            </a:pPr>
            <a:r>
              <a:rPr lang="en-US" sz="1800" dirty="0">
                <a:solidFill>
                  <a:prstClr val="black"/>
                </a:solidFill>
                <a:latin typeface="Century Gothic" panose="020B0502020202020204" pitchFamily="34" charset="0"/>
              </a:rPr>
              <a:t>Sanctions:</a:t>
            </a:r>
          </a:p>
          <a:p>
            <a:pPr marL="898525" lvl="1" indent="-358775">
              <a:buClr>
                <a:srgbClr val="C00000"/>
              </a:buClr>
              <a:tabLst>
                <a:tab pos="358775" algn="l"/>
              </a:tabLst>
              <a:defRPr/>
            </a:pPr>
            <a:r>
              <a:rPr lang="en-US" sz="1800" dirty="0" smtClean="0">
                <a:solidFill>
                  <a:prstClr val="black"/>
                </a:solidFill>
                <a:latin typeface="Century Gothic" panose="020B0502020202020204" pitchFamily="34" charset="0"/>
              </a:rPr>
              <a:t>Fines:    4% of global turnover or €20m</a:t>
            </a:r>
          </a:p>
          <a:p>
            <a:pPr marL="885825" lvl="1" indent="-346075">
              <a:buClr>
                <a:srgbClr val="C00000"/>
              </a:buClr>
              <a:defRPr/>
            </a:pPr>
            <a:r>
              <a:rPr lang="en-US" sz="1800" dirty="0" smtClean="0">
                <a:solidFill>
                  <a:prstClr val="black"/>
                </a:solidFill>
                <a:latin typeface="Century Gothic" panose="020B0502020202020204" pitchFamily="34" charset="0"/>
              </a:rPr>
              <a:t>Stop processing order (Supervisory Authority)</a:t>
            </a:r>
          </a:p>
          <a:p>
            <a:pPr marL="361950" indent="-361950">
              <a:buClr>
                <a:srgbClr val="C00000"/>
              </a:buClr>
              <a:buFont typeface="Wingdings" charset="2"/>
              <a:buChar char="§"/>
              <a:defRPr/>
            </a:pPr>
            <a:r>
              <a:rPr lang="en-US" sz="1800" dirty="0">
                <a:solidFill>
                  <a:prstClr val="black"/>
                </a:solidFill>
                <a:latin typeface="Century Gothic" panose="020B0502020202020204" pitchFamily="34" charset="0"/>
              </a:rPr>
              <a:t>Collapse of value e.g., Facebook</a:t>
            </a:r>
          </a:p>
          <a:p>
            <a:pPr marL="361950" lvl="1" indent="-361950" defTabSz="457200">
              <a:buClr>
                <a:srgbClr val="C00000"/>
              </a:buClr>
              <a:buSzPct val="100000"/>
              <a:defRPr/>
            </a:pPr>
            <a:r>
              <a:rPr lang="en-US" sz="1800" dirty="0">
                <a:solidFill>
                  <a:prstClr val="black"/>
                </a:solidFill>
                <a:latin typeface="Century Gothic" panose="020B0502020202020204" pitchFamily="34" charset="0"/>
              </a:rPr>
              <a:t>Collapse of entire business e.g., Cambridge Analytics</a:t>
            </a:r>
          </a:p>
          <a:p>
            <a:pPr marL="266700" indent="-266700">
              <a:buSzPct val="80000"/>
              <a:buFont typeface="Wingdings" charset="2"/>
              <a:buChar char="§"/>
              <a:defRPr/>
            </a:pPr>
            <a:endParaRPr lang="en-US" sz="1800"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22920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0"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00000"/>
                </a:solidFill>
              </a:rPr>
              <a:t>Consequences of non-compliance</a:t>
            </a:r>
          </a:p>
        </p:txBody>
      </p:sp>
      <p:sp>
        <p:nvSpPr>
          <p:cNvPr id="9" name="Content Placeholder 2"/>
          <p:cNvSpPr txBox="1">
            <a:spLocks/>
          </p:cNvSpPr>
          <p:nvPr/>
        </p:nvSpPr>
        <p:spPr>
          <a:xfrm>
            <a:off x="394184" y="1258781"/>
            <a:ext cx="6812914" cy="3144450"/>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8775" lvl="2" indent="-358775">
              <a:spcBef>
                <a:spcPts val="400"/>
              </a:spcBef>
              <a:spcAft>
                <a:spcPts val="400"/>
              </a:spcAft>
              <a:buClr>
                <a:srgbClr val="C00000"/>
              </a:buClr>
              <a:buSzPct val="100000"/>
              <a:buFont typeface="Wingdings" panose="05000000000000000000" pitchFamily="2" charset="2"/>
              <a:buChar char="§"/>
              <a:tabLst>
                <a:tab pos="358775" algn="l"/>
              </a:tabLst>
            </a:pPr>
            <a:r>
              <a:rPr lang="en-US" sz="1800" dirty="0">
                <a:solidFill>
                  <a:prstClr val="black"/>
                </a:solidFill>
                <a:latin typeface="Century Gothic" panose="020B0502020202020204" pitchFamily="34" charset="0"/>
              </a:rPr>
              <a:t>Consumers will avoid companies who they don’t trust to protect their privacy (OAIC Survey 2017)</a:t>
            </a:r>
          </a:p>
          <a:p>
            <a:pPr marL="715963" lvl="1" indent="-357188">
              <a:buClr>
                <a:srgbClr val="C00000"/>
              </a:buClr>
              <a:tabLst>
                <a:tab pos="358775" algn="l"/>
              </a:tabLst>
              <a:defRPr/>
            </a:pPr>
            <a:r>
              <a:rPr lang="en-US" sz="1800" dirty="0">
                <a:solidFill>
                  <a:prstClr val="black"/>
                </a:solidFill>
                <a:latin typeface="Century Gothic" panose="020B0502020202020204" pitchFamily="34" charset="0"/>
              </a:rPr>
              <a:t>Biggest risk: online services</a:t>
            </a:r>
          </a:p>
          <a:p>
            <a:pPr marL="715963" lvl="1" indent="-357188">
              <a:buClr>
                <a:srgbClr val="C00000"/>
              </a:buClr>
              <a:tabLst>
                <a:tab pos="358775" algn="l"/>
              </a:tabLst>
              <a:defRPr/>
            </a:pPr>
            <a:r>
              <a:rPr lang="en-US" sz="1800" dirty="0">
                <a:solidFill>
                  <a:prstClr val="black"/>
                </a:solidFill>
                <a:latin typeface="Century Gothic" panose="020B0502020202020204" pitchFamily="34" charset="0"/>
              </a:rPr>
              <a:t>58% consumers decided not to deal with business (this percentage is increasing y-on-y) </a:t>
            </a:r>
          </a:p>
          <a:p>
            <a:pPr marL="715963" lvl="1" indent="-357188">
              <a:buClr>
                <a:srgbClr val="C00000"/>
              </a:buClr>
              <a:tabLst>
                <a:tab pos="358775" algn="l"/>
              </a:tabLst>
              <a:defRPr/>
            </a:pPr>
            <a:r>
              <a:rPr lang="en-US" sz="1800" dirty="0">
                <a:solidFill>
                  <a:prstClr val="black"/>
                </a:solidFill>
                <a:latin typeface="Century Gothic" panose="020B0502020202020204" pitchFamily="34" charset="0"/>
              </a:rPr>
              <a:t>93% are concerned with overseas transfers</a:t>
            </a:r>
          </a:p>
          <a:p>
            <a:pPr marL="715963" lvl="1" indent="-357188">
              <a:buClr>
                <a:srgbClr val="C00000"/>
              </a:buClr>
              <a:tabLst>
                <a:tab pos="358775" algn="l"/>
              </a:tabLst>
              <a:defRPr/>
            </a:pPr>
            <a:r>
              <a:rPr lang="en-US" sz="1800" dirty="0">
                <a:solidFill>
                  <a:prstClr val="black"/>
                </a:solidFill>
                <a:latin typeface="Century Gothic" panose="020B0502020202020204" pitchFamily="34" charset="0"/>
              </a:rPr>
              <a:t>Nearly 90% view use for another purpose as being “mis-use”</a:t>
            </a:r>
          </a:p>
          <a:p>
            <a:pPr marL="266700" indent="-266700">
              <a:buSzPct val="80000"/>
              <a:buFont typeface="Wingdings" charset="2"/>
              <a:buChar char="§"/>
              <a:defRPr/>
            </a:pPr>
            <a:endParaRPr lang="en-US" sz="1800"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425916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0"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C00000"/>
                </a:solidFill>
              </a:rPr>
              <a:t>GDPR Day 1</a:t>
            </a:r>
            <a:endParaRPr lang="en-US" sz="3200" b="1" dirty="0">
              <a:solidFill>
                <a:srgbClr val="C00000"/>
              </a:solidFill>
            </a:endParaRPr>
          </a:p>
        </p:txBody>
      </p:sp>
      <p:sp>
        <p:nvSpPr>
          <p:cNvPr id="9" name="Content Placeholder 2"/>
          <p:cNvSpPr txBox="1">
            <a:spLocks/>
          </p:cNvSpPr>
          <p:nvPr/>
        </p:nvSpPr>
        <p:spPr>
          <a:xfrm>
            <a:off x="394184" y="1258781"/>
            <a:ext cx="6812914" cy="3144450"/>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8775" lvl="2" indent="-358775">
              <a:spcBef>
                <a:spcPts val="400"/>
              </a:spcBef>
              <a:spcAft>
                <a:spcPts val="400"/>
              </a:spcAft>
              <a:buClr>
                <a:srgbClr val="C00000"/>
              </a:buClr>
              <a:buSzPct val="100000"/>
              <a:buFont typeface="Wingdings" panose="05000000000000000000" pitchFamily="2" charset="2"/>
              <a:buChar char="§"/>
              <a:tabLst>
                <a:tab pos="358775" algn="l"/>
              </a:tabLst>
            </a:pPr>
            <a:r>
              <a:rPr lang="en-US" sz="1800" dirty="0" smtClean="0">
                <a:solidFill>
                  <a:prstClr val="black"/>
                </a:solidFill>
                <a:latin typeface="Century Gothic" panose="020B0502020202020204" pitchFamily="34" charset="0"/>
              </a:rPr>
              <a:t>NOYB makes complaints in 4 countries</a:t>
            </a:r>
          </a:p>
          <a:p>
            <a:pPr marL="536575" lvl="3" indent="-358775">
              <a:spcBef>
                <a:spcPts val="400"/>
              </a:spcBef>
              <a:spcAft>
                <a:spcPts val="400"/>
              </a:spcAft>
              <a:buClr>
                <a:srgbClr val="C00000"/>
              </a:buClr>
              <a:buSzPct val="100000"/>
              <a:buFont typeface="Wingdings" panose="05000000000000000000" pitchFamily="2" charset="2"/>
              <a:buChar char="§"/>
              <a:tabLst>
                <a:tab pos="358775" algn="l"/>
              </a:tabLst>
            </a:pPr>
            <a:r>
              <a:rPr lang="en-US" dirty="0" smtClean="0">
                <a:solidFill>
                  <a:prstClr val="black"/>
                </a:solidFill>
                <a:latin typeface="Century Gothic" panose="020B0502020202020204" pitchFamily="34" charset="0"/>
              </a:rPr>
              <a:t>Facebook ($8.1 BN), Google, </a:t>
            </a:r>
            <a:r>
              <a:rPr lang="en-US" dirty="0" err="1" smtClean="0">
                <a:solidFill>
                  <a:prstClr val="black"/>
                </a:solidFill>
                <a:latin typeface="Century Gothic" panose="020B0502020202020204" pitchFamily="34" charset="0"/>
              </a:rPr>
              <a:t>Whatsapp</a:t>
            </a:r>
            <a:r>
              <a:rPr lang="en-US" dirty="0" smtClean="0">
                <a:solidFill>
                  <a:prstClr val="black"/>
                </a:solidFill>
                <a:latin typeface="Century Gothic" panose="020B0502020202020204" pitchFamily="34" charset="0"/>
              </a:rPr>
              <a:t>, </a:t>
            </a:r>
            <a:r>
              <a:rPr lang="en-US" dirty="0" err="1" smtClean="0">
                <a:solidFill>
                  <a:prstClr val="black"/>
                </a:solidFill>
                <a:latin typeface="Century Gothic" panose="020B0502020202020204" pitchFamily="34" charset="0"/>
              </a:rPr>
              <a:t>Instagram</a:t>
            </a:r>
            <a:endParaRPr lang="en-US" dirty="0" smtClean="0">
              <a:solidFill>
                <a:prstClr val="black"/>
              </a:solidFill>
              <a:latin typeface="Century Gothic" panose="020B0502020202020204" pitchFamily="34" charset="0"/>
            </a:endParaRPr>
          </a:p>
          <a:p>
            <a:pPr marL="536575" lvl="3" indent="-358775">
              <a:spcBef>
                <a:spcPts val="400"/>
              </a:spcBef>
              <a:spcAft>
                <a:spcPts val="400"/>
              </a:spcAft>
              <a:buClr>
                <a:srgbClr val="C00000"/>
              </a:buClr>
              <a:buSzPct val="100000"/>
              <a:buFont typeface="Wingdings" panose="05000000000000000000" pitchFamily="2" charset="2"/>
              <a:buChar char="§"/>
              <a:tabLst>
                <a:tab pos="358775" algn="l"/>
              </a:tabLst>
            </a:pPr>
            <a:r>
              <a:rPr lang="en-US" dirty="0" smtClean="0">
                <a:solidFill>
                  <a:prstClr val="black"/>
                </a:solidFill>
                <a:latin typeface="Century Gothic" panose="020B0502020202020204" pitchFamily="34" charset="0"/>
              </a:rPr>
              <a:t>“lack of real consent”</a:t>
            </a:r>
          </a:p>
          <a:p>
            <a:pPr marL="358775" lvl="2" indent="-358775">
              <a:spcBef>
                <a:spcPts val="400"/>
              </a:spcBef>
              <a:spcAft>
                <a:spcPts val="400"/>
              </a:spcAft>
              <a:buClr>
                <a:srgbClr val="C00000"/>
              </a:buClr>
              <a:buSzPct val="100000"/>
              <a:buFont typeface="Wingdings" panose="05000000000000000000" pitchFamily="2" charset="2"/>
              <a:buChar char="§"/>
              <a:tabLst>
                <a:tab pos="358775" algn="l"/>
              </a:tabLst>
            </a:pPr>
            <a:r>
              <a:rPr lang="en-US" sz="1800" dirty="0" smtClean="0">
                <a:solidFill>
                  <a:prstClr val="black"/>
                </a:solidFill>
                <a:latin typeface="Century Gothic" panose="020B0502020202020204" pitchFamily="34" charset="0"/>
              </a:rPr>
              <a:t>Max </a:t>
            </a:r>
            <a:r>
              <a:rPr lang="en-US" sz="1800" dirty="0" err="1" smtClean="0">
                <a:solidFill>
                  <a:prstClr val="black"/>
                </a:solidFill>
                <a:latin typeface="Century Gothic" panose="020B0502020202020204" pitchFamily="34" charset="0"/>
              </a:rPr>
              <a:t>Schrems</a:t>
            </a:r>
            <a:r>
              <a:rPr lang="en-US" sz="1800" dirty="0">
                <a:solidFill>
                  <a:prstClr val="black"/>
                </a:solidFill>
                <a:latin typeface="Century Gothic" panose="020B0502020202020204" pitchFamily="34" charset="0"/>
              </a:rPr>
              <a:t> p</a:t>
            </a:r>
            <a:r>
              <a:rPr lang="en-US" sz="1800" dirty="0" smtClean="0">
                <a:solidFill>
                  <a:prstClr val="black"/>
                </a:solidFill>
                <a:latin typeface="Century Gothic" panose="020B0502020202020204" pitchFamily="34" charset="0"/>
              </a:rPr>
              <a:t>rivacy activist </a:t>
            </a:r>
          </a:p>
          <a:p>
            <a:pPr marL="536575" lvl="3" indent="-358775">
              <a:spcBef>
                <a:spcPts val="400"/>
              </a:spcBef>
              <a:spcAft>
                <a:spcPts val="400"/>
              </a:spcAft>
              <a:buClr>
                <a:srgbClr val="C00000"/>
              </a:buClr>
              <a:buSzPct val="100000"/>
              <a:buFont typeface="Wingdings" panose="05000000000000000000" pitchFamily="2" charset="2"/>
              <a:buChar char="§"/>
              <a:tabLst>
                <a:tab pos="358775" algn="l"/>
              </a:tabLst>
            </a:pPr>
            <a:r>
              <a:rPr lang="en-US" dirty="0" smtClean="0">
                <a:solidFill>
                  <a:prstClr val="black"/>
                </a:solidFill>
                <a:latin typeface="Century Gothic" panose="020B0502020202020204" pitchFamily="34" charset="0"/>
              </a:rPr>
              <a:t>behind the case that ended the US Safe </a:t>
            </a:r>
            <a:r>
              <a:rPr lang="en-US" dirty="0" err="1" smtClean="0">
                <a:solidFill>
                  <a:prstClr val="black"/>
                </a:solidFill>
                <a:latin typeface="Century Gothic" panose="020B0502020202020204" pitchFamily="34" charset="0"/>
              </a:rPr>
              <a:t>Habor</a:t>
            </a:r>
            <a:r>
              <a:rPr lang="en-US" dirty="0" smtClean="0">
                <a:solidFill>
                  <a:prstClr val="black"/>
                </a:solidFill>
                <a:latin typeface="Century Gothic" panose="020B0502020202020204" pitchFamily="34" charset="0"/>
              </a:rPr>
              <a:t> program</a:t>
            </a:r>
          </a:p>
          <a:p>
            <a:pPr marL="358775" lvl="2" indent="-358775">
              <a:spcBef>
                <a:spcPts val="400"/>
              </a:spcBef>
              <a:spcAft>
                <a:spcPts val="400"/>
              </a:spcAft>
              <a:buClr>
                <a:srgbClr val="C00000"/>
              </a:buClr>
              <a:buSzPct val="100000"/>
              <a:buFont typeface="Wingdings" panose="05000000000000000000" pitchFamily="2" charset="2"/>
              <a:buChar char="§"/>
              <a:tabLst>
                <a:tab pos="358775" algn="l"/>
              </a:tabLst>
            </a:pPr>
            <a:r>
              <a:rPr lang="en-US" sz="1800" dirty="0" smtClean="0">
                <a:solidFill>
                  <a:prstClr val="black"/>
                </a:solidFill>
                <a:latin typeface="Century Gothic" panose="020B0502020202020204" pitchFamily="34" charset="0"/>
              </a:rPr>
              <a:t>US news publishers prevent access from EU</a:t>
            </a:r>
          </a:p>
          <a:p>
            <a:pPr marL="536575" lvl="3" indent="-358775">
              <a:spcBef>
                <a:spcPts val="400"/>
              </a:spcBef>
              <a:spcAft>
                <a:spcPts val="400"/>
              </a:spcAft>
              <a:buClr>
                <a:srgbClr val="C00000"/>
              </a:buClr>
              <a:buSzPct val="100000"/>
              <a:buFont typeface="Wingdings" panose="05000000000000000000" pitchFamily="2" charset="2"/>
              <a:buChar char="§"/>
              <a:tabLst>
                <a:tab pos="358775" algn="l"/>
              </a:tabLst>
            </a:pPr>
            <a:r>
              <a:rPr lang="en-US" dirty="0" smtClean="0">
                <a:solidFill>
                  <a:prstClr val="black"/>
                </a:solidFill>
                <a:latin typeface="Century Gothic" panose="020B0502020202020204" pitchFamily="34" charset="0"/>
              </a:rPr>
              <a:t>LA Times</a:t>
            </a:r>
          </a:p>
          <a:p>
            <a:pPr marL="536575" lvl="3" indent="-358775">
              <a:spcBef>
                <a:spcPts val="400"/>
              </a:spcBef>
              <a:spcAft>
                <a:spcPts val="400"/>
              </a:spcAft>
              <a:buClr>
                <a:srgbClr val="C00000"/>
              </a:buClr>
              <a:buSzPct val="100000"/>
              <a:buFont typeface="Wingdings" panose="05000000000000000000" pitchFamily="2" charset="2"/>
              <a:buChar char="§"/>
              <a:tabLst>
                <a:tab pos="358775" algn="l"/>
              </a:tabLst>
            </a:pPr>
            <a:r>
              <a:rPr lang="en-US" dirty="0" smtClean="0">
                <a:solidFill>
                  <a:prstClr val="black"/>
                </a:solidFill>
                <a:latin typeface="Century Gothic" panose="020B0502020202020204" pitchFamily="34" charset="0"/>
              </a:rPr>
              <a:t>Chicago Times</a:t>
            </a:r>
          </a:p>
          <a:p>
            <a:pPr marL="358775" lvl="2" indent="-358775">
              <a:spcBef>
                <a:spcPts val="400"/>
              </a:spcBef>
              <a:spcAft>
                <a:spcPts val="400"/>
              </a:spcAft>
              <a:buClr>
                <a:srgbClr val="C00000"/>
              </a:buClr>
              <a:buSzPct val="100000"/>
              <a:buFont typeface="Wingdings" panose="05000000000000000000" pitchFamily="2" charset="2"/>
              <a:buChar char="§"/>
              <a:tabLst>
                <a:tab pos="358775" algn="l"/>
              </a:tabLst>
            </a:pPr>
            <a:r>
              <a:rPr lang="en-US" dirty="0" err="1" smtClean="0">
                <a:solidFill>
                  <a:prstClr val="black"/>
                </a:solidFill>
                <a:latin typeface="Century Gothic" panose="020B0502020202020204" pitchFamily="34" charset="0"/>
              </a:rPr>
              <a:t>Yeelight</a:t>
            </a:r>
            <a:r>
              <a:rPr lang="en-US" smtClean="0">
                <a:solidFill>
                  <a:prstClr val="black"/>
                </a:solidFill>
                <a:latin typeface="Century Gothic" panose="020B0502020202020204" pitchFamily="34" charset="0"/>
              </a:rPr>
              <a:t> stops smart </a:t>
            </a:r>
            <a:r>
              <a:rPr lang="en-US" dirty="0" smtClean="0">
                <a:solidFill>
                  <a:prstClr val="black"/>
                </a:solidFill>
                <a:latin typeface="Century Gothic" panose="020B0502020202020204" pitchFamily="34" charset="0"/>
              </a:rPr>
              <a:t>appliances working</a:t>
            </a:r>
            <a:endParaRPr lang="en-US" sz="1800"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11641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0"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latin typeface="Century Gothic" panose="020B0502020202020204" pitchFamily="34" charset="0"/>
              </a:rPr>
              <a:t>Competitive advantage</a:t>
            </a:r>
          </a:p>
        </p:txBody>
      </p:sp>
      <p:sp>
        <p:nvSpPr>
          <p:cNvPr id="9" name="Content Placeholder 2"/>
          <p:cNvSpPr txBox="1">
            <a:spLocks/>
          </p:cNvSpPr>
          <p:nvPr/>
        </p:nvSpPr>
        <p:spPr>
          <a:xfrm>
            <a:off x="411952" y="1707654"/>
            <a:ext cx="7681172" cy="27920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8775" lvl="2" indent="-358775">
              <a:spcBef>
                <a:spcPts val="400"/>
              </a:spcBef>
              <a:spcAft>
                <a:spcPts val="400"/>
              </a:spcAft>
              <a:buClr>
                <a:srgbClr val="C00000"/>
              </a:buClr>
              <a:buSzPct val="100000"/>
              <a:buFont typeface="Wingdings" panose="05000000000000000000" pitchFamily="2" charset="2"/>
              <a:buChar char="§"/>
              <a:tabLst>
                <a:tab pos="358775" algn="l"/>
              </a:tabLst>
            </a:pPr>
            <a:r>
              <a:rPr lang="en-US" sz="2000" dirty="0" smtClean="0">
                <a:solidFill>
                  <a:prstClr val="black"/>
                </a:solidFill>
                <a:latin typeface="Century Gothic" panose="020B0502020202020204" pitchFamily="34" charset="0"/>
              </a:rPr>
              <a:t>GDPR </a:t>
            </a:r>
            <a:r>
              <a:rPr lang="en-US" sz="2000" dirty="0">
                <a:solidFill>
                  <a:prstClr val="black"/>
                </a:solidFill>
                <a:latin typeface="Century Gothic" panose="020B0502020202020204" pitchFamily="34" charset="0"/>
              </a:rPr>
              <a:t>compliance can be a differentiator</a:t>
            </a:r>
          </a:p>
          <a:p>
            <a:endParaRPr lang="en-US" sz="2000" dirty="0" smtClean="0">
              <a:solidFill>
                <a:prstClr val="black"/>
              </a:solidFill>
              <a:latin typeface="Century Gothic" panose="020B0502020202020204" pitchFamily="34" charset="0"/>
            </a:endParaRPr>
          </a:p>
          <a:p>
            <a:pPr marL="358775" lvl="2" indent="-358775">
              <a:spcBef>
                <a:spcPts val="400"/>
              </a:spcBef>
              <a:spcAft>
                <a:spcPts val="400"/>
              </a:spcAft>
              <a:buClr>
                <a:srgbClr val="C00000"/>
              </a:buClr>
              <a:buSzPct val="100000"/>
              <a:buFont typeface="Wingdings" panose="05000000000000000000" pitchFamily="2" charset="2"/>
              <a:buChar char="§"/>
              <a:tabLst>
                <a:tab pos="358775" algn="l"/>
              </a:tabLst>
            </a:pPr>
            <a:r>
              <a:rPr lang="en-US" sz="2000" dirty="0">
                <a:solidFill>
                  <a:prstClr val="black"/>
                </a:solidFill>
                <a:latin typeface="Century Gothic" panose="020B0502020202020204" pitchFamily="34" charset="0"/>
              </a:rPr>
              <a:t>Opportunity to create new products and services</a:t>
            </a:r>
          </a:p>
        </p:txBody>
      </p:sp>
    </p:spTree>
    <p:extLst>
      <p:ext uri="{BB962C8B-B14F-4D97-AF65-F5344CB8AC3E}">
        <p14:creationId xmlns:p14="http://schemas.microsoft.com/office/powerpoint/2010/main" val="2963436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1" name="Title 14"/>
          <p:cNvSpPr txBox="1">
            <a:spLocks/>
          </p:cNvSpPr>
          <p:nvPr/>
        </p:nvSpPr>
        <p:spPr>
          <a:xfrm>
            <a:off x="467544" y="1958598"/>
            <a:ext cx="7704856" cy="613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C00000"/>
                </a:solidFill>
                <a:latin typeface="Century Gothic" panose="020B0502020202020204" pitchFamily="34" charset="0"/>
              </a:rPr>
              <a:t>Section </a:t>
            </a:r>
            <a:r>
              <a:rPr lang="en-US" b="1" dirty="0" smtClean="0">
                <a:solidFill>
                  <a:srgbClr val="C00000"/>
                </a:solidFill>
                <a:latin typeface="Century Gothic" panose="020B0502020202020204" pitchFamily="34" charset="0"/>
              </a:rPr>
              <a:t>2: What’s in GDPR?</a:t>
            </a:r>
            <a:endParaRPr lang="en-AU"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834629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0"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latin typeface="Century Gothic" panose="020B0502020202020204" pitchFamily="34" charset="0"/>
              </a:rPr>
              <a:t>Lawful basis of processing</a:t>
            </a:r>
          </a:p>
        </p:txBody>
      </p:sp>
      <p:sp>
        <p:nvSpPr>
          <p:cNvPr id="11" name="Content Placeholder 2"/>
          <p:cNvSpPr txBox="1">
            <a:spLocks/>
          </p:cNvSpPr>
          <p:nvPr/>
        </p:nvSpPr>
        <p:spPr>
          <a:xfrm>
            <a:off x="395536" y="1193993"/>
            <a:ext cx="7681172" cy="296323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pPr>
            <a:r>
              <a:rPr lang="en-US" sz="2000" dirty="0" smtClean="0">
                <a:solidFill>
                  <a:prstClr val="black"/>
                </a:solidFill>
                <a:latin typeface="Century Gothic" panose="020B0502020202020204" pitchFamily="34" charset="0"/>
              </a:rPr>
              <a:t>Six </a:t>
            </a:r>
            <a:r>
              <a:rPr lang="en-US" sz="2000" dirty="0">
                <a:solidFill>
                  <a:prstClr val="black"/>
                </a:solidFill>
                <a:latin typeface="Century Gothic" panose="020B0502020202020204" pitchFamily="34" charset="0"/>
              </a:rPr>
              <a:t>lawful purposes:</a:t>
            </a:r>
          </a:p>
          <a:p>
            <a:pPr marL="715963" lvl="4" indent="-357188">
              <a:lnSpc>
                <a:spcPct val="110000"/>
              </a:lnSpc>
              <a:spcBef>
                <a:spcPts val="400"/>
              </a:spcBef>
              <a:spcAft>
                <a:spcPts val="400"/>
              </a:spcAft>
              <a:buFont typeface="+mj-lt"/>
              <a:buAutoNum type="arabicPeriod"/>
            </a:pPr>
            <a:r>
              <a:rPr lang="en-US" dirty="0" smtClean="0">
                <a:solidFill>
                  <a:prstClr val="black"/>
                </a:solidFill>
                <a:latin typeface="Century Gothic" panose="020B0502020202020204" pitchFamily="34" charset="0"/>
              </a:rPr>
              <a:t>Consent</a:t>
            </a:r>
          </a:p>
          <a:p>
            <a:pPr marL="715963" lvl="4" indent="-357188">
              <a:lnSpc>
                <a:spcPct val="110000"/>
              </a:lnSpc>
              <a:spcBef>
                <a:spcPts val="400"/>
              </a:spcBef>
              <a:spcAft>
                <a:spcPts val="400"/>
              </a:spcAft>
              <a:buFont typeface="+mj-lt"/>
              <a:buAutoNum type="arabicPeriod"/>
            </a:pPr>
            <a:r>
              <a:rPr lang="en-US" dirty="0" smtClean="0">
                <a:solidFill>
                  <a:prstClr val="black"/>
                </a:solidFill>
                <a:latin typeface="Century Gothic" panose="020B0502020202020204" pitchFamily="34" charset="0"/>
              </a:rPr>
              <a:t>Legitimate purpose - needs balancing act</a:t>
            </a:r>
          </a:p>
          <a:p>
            <a:pPr marL="715963" lvl="4" indent="-357188">
              <a:lnSpc>
                <a:spcPct val="110000"/>
              </a:lnSpc>
              <a:spcBef>
                <a:spcPts val="400"/>
              </a:spcBef>
              <a:spcAft>
                <a:spcPts val="400"/>
              </a:spcAft>
              <a:buFont typeface="+mj-lt"/>
              <a:buAutoNum type="arabicPeriod"/>
            </a:pPr>
            <a:r>
              <a:rPr lang="en-US" dirty="0" smtClean="0">
                <a:solidFill>
                  <a:prstClr val="black"/>
                </a:solidFill>
                <a:latin typeface="Century Gothic" panose="020B0502020202020204" pitchFamily="34" charset="0"/>
              </a:rPr>
              <a:t>Contract (for the benefit of the data subject)</a:t>
            </a:r>
          </a:p>
          <a:p>
            <a:pPr marL="715963" lvl="4" indent="-357188">
              <a:lnSpc>
                <a:spcPct val="110000"/>
              </a:lnSpc>
              <a:spcBef>
                <a:spcPts val="400"/>
              </a:spcBef>
              <a:spcAft>
                <a:spcPts val="400"/>
              </a:spcAft>
              <a:buFont typeface="+mj-lt"/>
              <a:buAutoNum type="arabicPeriod"/>
            </a:pPr>
            <a:r>
              <a:rPr lang="en-US" dirty="0" smtClean="0">
                <a:solidFill>
                  <a:prstClr val="black"/>
                </a:solidFill>
                <a:latin typeface="Century Gothic" panose="020B0502020202020204" pitchFamily="34" charset="0"/>
              </a:rPr>
              <a:t>Legal obligation (not a contract)</a:t>
            </a:r>
          </a:p>
          <a:p>
            <a:pPr marL="715963" lvl="4" indent="-357188">
              <a:lnSpc>
                <a:spcPct val="110000"/>
              </a:lnSpc>
              <a:spcBef>
                <a:spcPts val="400"/>
              </a:spcBef>
              <a:spcAft>
                <a:spcPts val="400"/>
              </a:spcAft>
              <a:buFont typeface="+mj-lt"/>
              <a:buAutoNum type="arabicPeriod"/>
            </a:pPr>
            <a:r>
              <a:rPr lang="en-US" dirty="0" smtClean="0">
                <a:solidFill>
                  <a:prstClr val="black"/>
                </a:solidFill>
                <a:latin typeface="Century Gothic" panose="020B0502020202020204" pitchFamily="34" charset="0"/>
              </a:rPr>
              <a:t>Vital interests</a:t>
            </a:r>
          </a:p>
          <a:p>
            <a:pPr marL="715963" lvl="4" indent="-357188">
              <a:lnSpc>
                <a:spcPct val="110000"/>
              </a:lnSpc>
              <a:spcBef>
                <a:spcPts val="400"/>
              </a:spcBef>
              <a:spcAft>
                <a:spcPts val="400"/>
              </a:spcAft>
              <a:buFont typeface="+mj-lt"/>
              <a:buAutoNum type="arabicPeriod"/>
            </a:pPr>
            <a:r>
              <a:rPr lang="en-US" dirty="0" smtClean="0">
                <a:solidFill>
                  <a:prstClr val="black"/>
                </a:solidFill>
                <a:latin typeface="Century Gothic" panose="020B0502020202020204" pitchFamily="34" charset="0"/>
              </a:rPr>
              <a:t>Public task</a:t>
            </a:r>
          </a:p>
          <a:p>
            <a:pPr lvl="1">
              <a:lnSpc>
                <a:spcPct val="110000"/>
              </a:lnSpc>
              <a:spcBef>
                <a:spcPts val="400"/>
              </a:spcBef>
              <a:spcAft>
                <a:spcPts val="400"/>
              </a:spcAft>
            </a:pPr>
            <a:endParaRPr lang="en-US" sz="2000" dirty="0" smtClean="0">
              <a:solidFill>
                <a:prstClr val="black"/>
              </a:solidFill>
              <a:latin typeface="Century Gothic" panose="020B0502020202020204" pitchFamily="34" charset="0"/>
            </a:endParaRPr>
          </a:p>
          <a:p>
            <a:pPr lvl="1">
              <a:lnSpc>
                <a:spcPct val="110000"/>
              </a:lnSpc>
              <a:spcBef>
                <a:spcPts val="400"/>
              </a:spcBef>
              <a:spcAft>
                <a:spcPts val="400"/>
              </a:spcAft>
            </a:pPr>
            <a:endParaRPr lang="en-US" sz="2000" dirty="0" smtClean="0">
              <a:solidFill>
                <a:prstClr val="black"/>
              </a:solidFill>
              <a:latin typeface="Century Gothic" panose="020B0502020202020204" pitchFamily="34" charset="0"/>
            </a:endParaRPr>
          </a:p>
          <a:p>
            <a:pPr>
              <a:lnSpc>
                <a:spcPct val="110000"/>
              </a:lnSpc>
              <a:spcBef>
                <a:spcPts val="400"/>
              </a:spcBef>
              <a:spcAft>
                <a:spcPts val="400"/>
              </a:spcAft>
            </a:pPr>
            <a:endParaRPr lang="en-US" sz="2000"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427865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1" name="Content Placeholder 2"/>
          <p:cNvSpPr txBox="1">
            <a:spLocks/>
          </p:cNvSpPr>
          <p:nvPr/>
        </p:nvSpPr>
        <p:spPr>
          <a:xfrm>
            <a:off x="539552" y="1275606"/>
            <a:ext cx="7681172" cy="288032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400"/>
              </a:spcBef>
              <a:spcAft>
                <a:spcPts val="400"/>
              </a:spcAft>
              <a:buFont typeface="Arial" panose="020B0604020202020204" pitchFamily="34" charset="0"/>
              <a:buNone/>
            </a:pPr>
            <a:r>
              <a:rPr lang="en-US" sz="2000" dirty="0" smtClean="0">
                <a:solidFill>
                  <a:prstClr val="black"/>
                </a:solidFill>
                <a:latin typeface="Century Gothic" panose="020B0502020202020204" pitchFamily="34" charset="0"/>
              </a:rPr>
              <a:t>Consent</a:t>
            </a:r>
          </a:p>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pPr>
            <a:r>
              <a:rPr lang="en-US" sz="2000" dirty="0">
                <a:solidFill>
                  <a:prstClr val="black"/>
                </a:solidFill>
                <a:latin typeface="Century Gothic" panose="020B0502020202020204" pitchFamily="34" charset="0"/>
              </a:rPr>
              <a:t>freely given, specific, informed, unambiguous, </a:t>
            </a:r>
            <a:r>
              <a:rPr lang="en-US" sz="2000" dirty="0" smtClean="0">
                <a:solidFill>
                  <a:prstClr val="black"/>
                </a:solidFill>
                <a:latin typeface="Century Gothic" panose="020B0502020202020204" pitchFamily="34" charset="0"/>
              </a:rPr>
              <a:t>            time-bound</a:t>
            </a:r>
            <a:endParaRPr lang="en-US" sz="2000" dirty="0">
              <a:solidFill>
                <a:prstClr val="black"/>
              </a:solidFill>
              <a:latin typeface="Century Gothic" panose="020B0502020202020204" pitchFamily="34" charset="0"/>
            </a:endParaRPr>
          </a:p>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pPr>
            <a:r>
              <a:rPr lang="en-US" sz="2000" dirty="0">
                <a:solidFill>
                  <a:prstClr val="black"/>
                </a:solidFill>
                <a:latin typeface="Century Gothic" panose="020B0502020202020204" pitchFamily="34" charset="0"/>
              </a:rPr>
              <a:t>not part of T&amp;Cs, no bundling, no default, not tied to ‘no service’</a:t>
            </a:r>
          </a:p>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pPr>
            <a:r>
              <a:rPr lang="en-US" sz="2000" dirty="0">
                <a:solidFill>
                  <a:prstClr val="black"/>
                </a:solidFill>
                <a:latin typeface="Century Gothic" panose="020B0502020202020204" pitchFamily="34" charset="0"/>
              </a:rPr>
              <a:t>consent for processing special category data must be “explicit”</a:t>
            </a:r>
          </a:p>
          <a:p>
            <a:pPr lvl="1">
              <a:spcBef>
                <a:spcPts val="400"/>
              </a:spcBef>
              <a:spcAft>
                <a:spcPts val="400"/>
              </a:spcAft>
            </a:pPr>
            <a:endParaRPr lang="en-US" sz="2000" dirty="0" smtClean="0">
              <a:solidFill>
                <a:prstClr val="black"/>
              </a:solidFill>
              <a:latin typeface="Century Gothic" panose="020B0502020202020204" pitchFamily="34" charset="0"/>
            </a:endParaRPr>
          </a:p>
          <a:p>
            <a:pPr lvl="1">
              <a:spcBef>
                <a:spcPts val="400"/>
              </a:spcBef>
              <a:spcAft>
                <a:spcPts val="400"/>
              </a:spcAft>
            </a:pPr>
            <a:endParaRPr lang="en-US" sz="2000" dirty="0" smtClean="0">
              <a:solidFill>
                <a:prstClr val="black"/>
              </a:solidFill>
              <a:latin typeface="Century Gothic" panose="020B0502020202020204" pitchFamily="34" charset="0"/>
            </a:endParaRPr>
          </a:p>
          <a:p>
            <a:pPr>
              <a:spcBef>
                <a:spcPts val="400"/>
              </a:spcBef>
              <a:spcAft>
                <a:spcPts val="400"/>
              </a:spcAft>
            </a:pPr>
            <a:endParaRPr lang="en-US" sz="2000" dirty="0" smtClean="0">
              <a:solidFill>
                <a:prstClr val="black"/>
              </a:solidFill>
              <a:latin typeface="Century Gothic" panose="020B0502020202020204" pitchFamily="34" charset="0"/>
            </a:endParaRPr>
          </a:p>
        </p:txBody>
      </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latin typeface="Century Gothic" panose="020B0502020202020204" pitchFamily="34" charset="0"/>
              </a:rPr>
              <a:t>Lawful basis of processing</a:t>
            </a:r>
          </a:p>
        </p:txBody>
      </p:sp>
    </p:spTree>
    <p:extLst>
      <p:ext uri="{BB962C8B-B14F-4D97-AF65-F5344CB8AC3E}">
        <p14:creationId xmlns:p14="http://schemas.microsoft.com/office/powerpoint/2010/main" val="1079192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latin typeface="Century Gothic" panose="020B0502020202020204" pitchFamily="34" charset="0"/>
              </a:rPr>
              <a:t>Lawful basis of processing</a:t>
            </a:r>
          </a:p>
        </p:txBody>
      </p:sp>
      <p:sp>
        <p:nvSpPr>
          <p:cNvPr id="9" name="Content Placeholder 2"/>
          <p:cNvSpPr txBox="1">
            <a:spLocks/>
          </p:cNvSpPr>
          <p:nvPr/>
        </p:nvSpPr>
        <p:spPr>
          <a:xfrm>
            <a:off x="395536" y="983213"/>
            <a:ext cx="7681172" cy="328611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pPr>
            <a:r>
              <a:rPr lang="en-US" sz="1400" dirty="0">
                <a:solidFill>
                  <a:prstClr val="black"/>
                </a:solidFill>
                <a:latin typeface="Century Gothic" panose="020B0502020202020204" pitchFamily="34" charset="0"/>
              </a:rPr>
              <a:t>No data must be processed unless it is “necessary”</a:t>
            </a:r>
          </a:p>
          <a:p>
            <a:pPr marL="715963" lvl="2" indent="-357188">
              <a:spcBef>
                <a:spcPts val="300"/>
              </a:spcBef>
              <a:spcAft>
                <a:spcPts val="300"/>
              </a:spcAft>
              <a:buClr>
                <a:srgbClr val="C00000"/>
              </a:buClr>
              <a:buSzPct val="100000"/>
              <a:buFont typeface="Wingdings" panose="05000000000000000000" pitchFamily="2" charset="2"/>
              <a:buChar char="§"/>
            </a:pPr>
            <a:r>
              <a:rPr lang="en-US" sz="1400" dirty="0">
                <a:solidFill>
                  <a:prstClr val="black"/>
                </a:solidFill>
                <a:latin typeface="Century Gothic" panose="020B0502020202020204" pitchFamily="34" charset="0"/>
              </a:rPr>
              <a:t>i</a:t>
            </a:r>
            <a:r>
              <a:rPr lang="en-US" sz="1400" dirty="0" smtClean="0">
                <a:solidFill>
                  <a:prstClr val="black"/>
                </a:solidFill>
                <a:latin typeface="Century Gothic" panose="020B0502020202020204" pitchFamily="34" charset="0"/>
              </a:rPr>
              <a:t>f </a:t>
            </a:r>
            <a:r>
              <a:rPr lang="en-US" sz="1400" dirty="0">
                <a:solidFill>
                  <a:prstClr val="black"/>
                </a:solidFill>
                <a:latin typeface="Century Gothic" panose="020B0502020202020204" pitchFamily="34" charset="0"/>
              </a:rPr>
              <a:t>there is another reasonable way to process without personal data you MUST do it</a:t>
            </a:r>
          </a:p>
          <a:p>
            <a:pPr marL="715963" lvl="2" indent="-357188">
              <a:spcBef>
                <a:spcPts val="300"/>
              </a:spcBef>
              <a:spcAft>
                <a:spcPts val="300"/>
              </a:spcAft>
              <a:buClr>
                <a:srgbClr val="C00000"/>
              </a:buClr>
              <a:buSzPct val="100000"/>
              <a:buFont typeface="Wingdings" panose="05000000000000000000" pitchFamily="2" charset="2"/>
              <a:buChar char="§"/>
            </a:pPr>
            <a:r>
              <a:rPr lang="en-US" sz="1400" dirty="0">
                <a:solidFill>
                  <a:prstClr val="black"/>
                </a:solidFill>
                <a:latin typeface="Century Gothic" panose="020B0502020202020204" pitchFamily="34" charset="0"/>
              </a:rPr>
              <a:t>p</a:t>
            </a:r>
            <a:r>
              <a:rPr lang="en-US" sz="1400" dirty="0" smtClean="0">
                <a:solidFill>
                  <a:prstClr val="black"/>
                </a:solidFill>
                <a:latin typeface="Century Gothic" panose="020B0502020202020204" pitchFamily="34" charset="0"/>
              </a:rPr>
              <a:t>rocessing </a:t>
            </a:r>
            <a:r>
              <a:rPr lang="en-US" sz="1400" dirty="0">
                <a:solidFill>
                  <a:prstClr val="black"/>
                </a:solidFill>
                <a:latin typeface="Century Gothic" panose="020B0502020202020204" pitchFamily="34" charset="0"/>
              </a:rPr>
              <a:t>for marketing purposes may be “necessary</a:t>
            </a:r>
            <a:r>
              <a:rPr lang="en-US" sz="1400" dirty="0" smtClean="0">
                <a:solidFill>
                  <a:prstClr val="black"/>
                </a:solidFill>
                <a:latin typeface="Century Gothic" panose="020B0502020202020204" pitchFamily="34" charset="0"/>
              </a:rPr>
              <a:t>”</a:t>
            </a:r>
            <a:br>
              <a:rPr lang="en-US" sz="1400" dirty="0" smtClean="0">
                <a:solidFill>
                  <a:prstClr val="black"/>
                </a:solidFill>
                <a:latin typeface="Century Gothic" panose="020B0502020202020204" pitchFamily="34" charset="0"/>
              </a:rPr>
            </a:br>
            <a:endParaRPr lang="en-US" sz="1400" dirty="0">
              <a:solidFill>
                <a:prstClr val="black"/>
              </a:solidFill>
              <a:latin typeface="Century Gothic" panose="020B0502020202020204" pitchFamily="34" charset="0"/>
            </a:endParaRPr>
          </a:p>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pPr>
            <a:r>
              <a:rPr lang="en-US" sz="1400" dirty="0">
                <a:solidFill>
                  <a:prstClr val="black"/>
                </a:solidFill>
                <a:latin typeface="Century Gothic" panose="020B0502020202020204" pitchFamily="34" charset="0"/>
              </a:rPr>
              <a:t>Anonymisation of </a:t>
            </a:r>
            <a:r>
              <a:rPr lang="en-US" sz="1400" dirty="0" smtClean="0">
                <a:solidFill>
                  <a:prstClr val="black"/>
                </a:solidFill>
                <a:latin typeface="Century Gothic" panose="020B0502020202020204" pitchFamily="34" charset="0"/>
              </a:rPr>
              <a:t>data/data aggregation</a:t>
            </a:r>
            <a:endParaRPr lang="en-US" sz="1400" dirty="0">
              <a:solidFill>
                <a:prstClr val="black"/>
              </a:solidFill>
              <a:latin typeface="Century Gothic" panose="020B0502020202020204" pitchFamily="34" charset="0"/>
            </a:endParaRPr>
          </a:p>
          <a:p>
            <a:pPr marL="715963" lvl="2" indent="-357188">
              <a:spcBef>
                <a:spcPts val="300"/>
              </a:spcBef>
              <a:spcAft>
                <a:spcPts val="300"/>
              </a:spcAft>
              <a:buClr>
                <a:srgbClr val="C00000"/>
              </a:buClr>
              <a:buSzPct val="100000"/>
              <a:buFont typeface="Wingdings" panose="05000000000000000000" pitchFamily="2" charset="2"/>
              <a:buChar char="§"/>
            </a:pPr>
            <a:r>
              <a:rPr lang="en-US" sz="1400" dirty="0">
                <a:solidFill>
                  <a:prstClr val="black"/>
                </a:solidFill>
                <a:latin typeface="Century Gothic" panose="020B0502020202020204" pitchFamily="34" charset="0"/>
              </a:rPr>
              <a:t>e</a:t>
            </a:r>
            <a:r>
              <a:rPr lang="en-US" sz="1400" dirty="0" smtClean="0">
                <a:solidFill>
                  <a:prstClr val="black"/>
                </a:solidFill>
                <a:latin typeface="Century Gothic" panose="020B0502020202020204" pitchFamily="34" charset="0"/>
              </a:rPr>
              <a:t>specially </a:t>
            </a:r>
            <a:r>
              <a:rPr lang="en-US" sz="1400" dirty="0">
                <a:solidFill>
                  <a:prstClr val="black"/>
                </a:solidFill>
                <a:latin typeface="Century Gothic" panose="020B0502020202020204" pitchFamily="34" charset="0"/>
              </a:rPr>
              <a:t>were data is not in current </a:t>
            </a:r>
            <a:r>
              <a:rPr lang="en-US" sz="1400" dirty="0" smtClean="0">
                <a:solidFill>
                  <a:prstClr val="black"/>
                </a:solidFill>
                <a:latin typeface="Century Gothic" panose="020B0502020202020204" pitchFamily="34" charset="0"/>
              </a:rPr>
              <a:t>use</a:t>
            </a:r>
            <a:br>
              <a:rPr lang="en-US" sz="1400" dirty="0" smtClean="0">
                <a:solidFill>
                  <a:prstClr val="black"/>
                </a:solidFill>
                <a:latin typeface="Century Gothic" panose="020B0502020202020204" pitchFamily="34" charset="0"/>
              </a:rPr>
            </a:br>
            <a:endParaRPr lang="en-US" sz="1400" dirty="0">
              <a:solidFill>
                <a:prstClr val="black"/>
              </a:solidFill>
              <a:latin typeface="Century Gothic" panose="020B0502020202020204" pitchFamily="34" charset="0"/>
            </a:endParaRPr>
          </a:p>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pPr>
            <a:r>
              <a:rPr lang="en-US" sz="1400" dirty="0">
                <a:solidFill>
                  <a:prstClr val="black"/>
                </a:solidFill>
                <a:latin typeface="Century Gothic" panose="020B0502020202020204" pitchFamily="34" charset="0"/>
              </a:rPr>
              <a:t>No automatic profiling where decisions are made affecting data subject automatically.</a:t>
            </a:r>
          </a:p>
          <a:p>
            <a:pPr marL="715963" lvl="2" indent="-357188">
              <a:spcBef>
                <a:spcPts val="300"/>
              </a:spcBef>
              <a:spcAft>
                <a:spcPts val="300"/>
              </a:spcAft>
              <a:buClr>
                <a:srgbClr val="C00000"/>
              </a:buClr>
              <a:buSzPct val="100000"/>
              <a:buFont typeface="Wingdings" panose="05000000000000000000" pitchFamily="2" charset="2"/>
              <a:buChar char="§"/>
            </a:pPr>
            <a:r>
              <a:rPr lang="en-US" sz="1400" dirty="0">
                <a:solidFill>
                  <a:prstClr val="black"/>
                </a:solidFill>
                <a:latin typeface="Century Gothic" panose="020B0502020202020204" pitchFamily="34" charset="0"/>
              </a:rPr>
              <a:t>m</a:t>
            </a:r>
            <a:r>
              <a:rPr lang="en-US" sz="1400" dirty="0" smtClean="0">
                <a:solidFill>
                  <a:prstClr val="black"/>
                </a:solidFill>
                <a:latin typeface="Century Gothic" panose="020B0502020202020204" pitchFamily="34" charset="0"/>
              </a:rPr>
              <a:t>ust </a:t>
            </a:r>
            <a:r>
              <a:rPr lang="en-US" sz="1400" dirty="0">
                <a:solidFill>
                  <a:prstClr val="black"/>
                </a:solidFill>
                <a:latin typeface="Century Gothic" panose="020B0502020202020204" pitchFamily="34" charset="0"/>
              </a:rPr>
              <a:t>disclose rules</a:t>
            </a:r>
          </a:p>
          <a:p>
            <a:pPr marL="715963" lvl="2" indent="-357188">
              <a:spcBef>
                <a:spcPts val="300"/>
              </a:spcBef>
              <a:spcAft>
                <a:spcPts val="300"/>
              </a:spcAft>
              <a:buClr>
                <a:srgbClr val="C00000"/>
              </a:buClr>
              <a:buSzPct val="100000"/>
              <a:buFont typeface="Wingdings" panose="05000000000000000000" pitchFamily="2" charset="2"/>
              <a:buChar char="§"/>
            </a:pPr>
            <a:r>
              <a:rPr lang="en-US" sz="1400" dirty="0">
                <a:solidFill>
                  <a:prstClr val="black"/>
                </a:solidFill>
                <a:latin typeface="Century Gothic" panose="020B0502020202020204" pitchFamily="34" charset="0"/>
              </a:rPr>
              <a:t>r</a:t>
            </a:r>
            <a:r>
              <a:rPr lang="en-US" sz="1400" dirty="0" smtClean="0">
                <a:solidFill>
                  <a:prstClr val="black"/>
                </a:solidFill>
                <a:latin typeface="Century Gothic" panose="020B0502020202020204" pitchFamily="34" charset="0"/>
              </a:rPr>
              <a:t>ules </a:t>
            </a:r>
            <a:r>
              <a:rPr lang="en-US" sz="1400" dirty="0">
                <a:solidFill>
                  <a:prstClr val="black"/>
                </a:solidFill>
                <a:latin typeface="Century Gothic" panose="020B0502020202020204" pitchFamily="34" charset="0"/>
              </a:rPr>
              <a:t>must not be bias</a:t>
            </a:r>
          </a:p>
        </p:txBody>
      </p:sp>
    </p:spTree>
    <p:extLst>
      <p:ext uri="{BB962C8B-B14F-4D97-AF65-F5344CB8AC3E}">
        <p14:creationId xmlns:p14="http://schemas.microsoft.com/office/powerpoint/2010/main" val="2415636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C00000"/>
                </a:solidFill>
                <a:latin typeface="Century Gothic" panose="020B0502020202020204" pitchFamily="34" charset="0"/>
              </a:rPr>
              <a:t>Key </a:t>
            </a:r>
            <a:r>
              <a:rPr lang="en-US" sz="3600" b="1" dirty="0">
                <a:solidFill>
                  <a:srgbClr val="C00000"/>
                </a:solidFill>
                <a:latin typeface="Century Gothic" panose="020B0502020202020204" pitchFamily="34" charset="0"/>
              </a:rPr>
              <a:t>Rights under GDPR</a:t>
            </a:r>
          </a:p>
        </p:txBody>
      </p:sp>
      <p:sp>
        <p:nvSpPr>
          <p:cNvPr id="10" name="Content Placeholder 2"/>
          <p:cNvSpPr txBox="1">
            <a:spLocks/>
          </p:cNvSpPr>
          <p:nvPr/>
        </p:nvSpPr>
        <p:spPr>
          <a:xfrm>
            <a:off x="630978" y="1440000"/>
            <a:ext cx="7681172" cy="257191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pPr>
            <a:r>
              <a:rPr lang="en-US" sz="2000" dirty="0">
                <a:solidFill>
                  <a:prstClr val="black"/>
                </a:solidFill>
                <a:latin typeface="Century Gothic" panose="020B0502020202020204" pitchFamily="34" charset="0"/>
              </a:rPr>
              <a:t>New rights:</a:t>
            </a:r>
          </a:p>
          <a:p>
            <a:pPr marL="717550" lvl="1" indent="-355600" defTabSz="457200">
              <a:spcAft>
                <a:spcPts val="600"/>
              </a:spcAft>
              <a:buClr>
                <a:srgbClr val="C00000"/>
              </a:buClr>
              <a:buSzPct val="80000"/>
              <a:buFont typeface="Wingdings" charset="2"/>
              <a:buChar char="§"/>
            </a:pPr>
            <a:r>
              <a:rPr lang="en-US" sz="2000" dirty="0" smtClean="0">
                <a:solidFill>
                  <a:prstClr val="black"/>
                </a:solidFill>
                <a:latin typeface="Century Gothic" panose="020B0502020202020204" pitchFamily="34" charset="0"/>
                <a:cs typeface="Corbel"/>
              </a:rPr>
              <a:t>rights to object to certain types of processing</a:t>
            </a:r>
          </a:p>
          <a:p>
            <a:pPr marL="717550" lvl="1" indent="-355600" defTabSz="457200">
              <a:spcAft>
                <a:spcPts val="600"/>
              </a:spcAft>
              <a:buClr>
                <a:srgbClr val="C00000"/>
              </a:buClr>
              <a:buSzPct val="80000"/>
              <a:buFont typeface="Wingdings" charset="2"/>
              <a:buChar char="§"/>
            </a:pPr>
            <a:r>
              <a:rPr lang="en-US" sz="2000" dirty="0" smtClean="0">
                <a:solidFill>
                  <a:prstClr val="black"/>
                </a:solidFill>
                <a:latin typeface="Century Gothic" panose="020B0502020202020204" pitchFamily="34" charset="0"/>
                <a:cs typeface="Corbel"/>
              </a:rPr>
              <a:t>right </a:t>
            </a:r>
            <a:r>
              <a:rPr lang="en-US" sz="2000" dirty="0">
                <a:solidFill>
                  <a:prstClr val="black"/>
                </a:solidFill>
                <a:latin typeface="Century Gothic" panose="020B0502020202020204" pitchFamily="34" charset="0"/>
                <a:cs typeface="Corbel"/>
              </a:rPr>
              <a:t>to data portability</a:t>
            </a:r>
          </a:p>
          <a:p>
            <a:pPr marL="717550" lvl="1" indent="-355600" defTabSz="457200">
              <a:spcAft>
                <a:spcPts val="600"/>
              </a:spcAft>
              <a:buClr>
                <a:srgbClr val="C00000"/>
              </a:buClr>
              <a:buSzPct val="80000"/>
              <a:buFont typeface="Wingdings" charset="2"/>
              <a:buChar char="§"/>
            </a:pPr>
            <a:r>
              <a:rPr lang="en-US" sz="2000" dirty="0">
                <a:solidFill>
                  <a:prstClr val="black"/>
                </a:solidFill>
                <a:latin typeface="Century Gothic" panose="020B0502020202020204" pitchFamily="34" charset="0"/>
                <a:cs typeface="Corbel"/>
              </a:rPr>
              <a:t>r</a:t>
            </a:r>
            <a:r>
              <a:rPr lang="en-US" sz="2000" dirty="0" smtClean="0">
                <a:solidFill>
                  <a:prstClr val="black"/>
                </a:solidFill>
                <a:latin typeface="Century Gothic" panose="020B0502020202020204" pitchFamily="34" charset="0"/>
                <a:cs typeface="Corbel"/>
              </a:rPr>
              <a:t>ight </a:t>
            </a:r>
            <a:r>
              <a:rPr lang="en-US" sz="2000" dirty="0">
                <a:solidFill>
                  <a:prstClr val="black"/>
                </a:solidFill>
                <a:latin typeface="Century Gothic" panose="020B0502020202020204" pitchFamily="34" charset="0"/>
                <a:cs typeface="Corbel"/>
              </a:rPr>
              <a:t>to be </a:t>
            </a:r>
            <a:r>
              <a:rPr lang="en-US" sz="2000" dirty="0" smtClean="0">
                <a:solidFill>
                  <a:prstClr val="black"/>
                </a:solidFill>
                <a:latin typeface="Century Gothic" panose="020B0502020202020204" pitchFamily="34" charset="0"/>
                <a:cs typeface="Corbel"/>
              </a:rPr>
              <a:t>forgotten/erasure</a:t>
            </a:r>
          </a:p>
          <a:p>
            <a:pPr marL="361950" lvl="1" indent="0" defTabSz="457200">
              <a:spcAft>
                <a:spcPts val="600"/>
              </a:spcAft>
              <a:buClr>
                <a:srgbClr val="C00000"/>
              </a:buClr>
              <a:buSzPct val="80000"/>
              <a:buFont typeface="Arial" panose="020B0604020202020204" pitchFamily="34" charset="0"/>
              <a:buNone/>
            </a:pPr>
            <a:endParaRPr lang="en-US" sz="2000" dirty="0" smtClean="0">
              <a:solidFill>
                <a:prstClr val="black"/>
              </a:solidFill>
              <a:latin typeface="Century Gothic" panose="020B0502020202020204" pitchFamily="34" charset="0"/>
              <a:cs typeface="Corbel"/>
            </a:endParaRPr>
          </a:p>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pPr>
            <a:r>
              <a:rPr lang="en-US" sz="2100" dirty="0">
                <a:solidFill>
                  <a:prstClr val="black"/>
                </a:solidFill>
                <a:latin typeface="Century Gothic" panose="020B0502020202020204" pitchFamily="34" charset="0"/>
              </a:rPr>
              <a:t>Existing rights:</a:t>
            </a:r>
          </a:p>
          <a:p>
            <a:pPr marL="717550" lvl="1" indent="-355600" defTabSz="457200">
              <a:spcAft>
                <a:spcPts val="600"/>
              </a:spcAft>
              <a:buClr>
                <a:srgbClr val="C00000"/>
              </a:buClr>
              <a:buSzPct val="80000"/>
              <a:buFont typeface="Wingdings" charset="2"/>
              <a:buChar char="§"/>
            </a:pPr>
            <a:r>
              <a:rPr lang="en-US" sz="2000" dirty="0">
                <a:solidFill>
                  <a:prstClr val="black"/>
                </a:solidFill>
                <a:latin typeface="Century Gothic" panose="020B0502020202020204" pitchFamily="34" charset="0"/>
                <a:cs typeface="Corbel"/>
              </a:rPr>
              <a:t>r</a:t>
            </a:r>
            <a:r>
              <a:rPr lang="en-US" sz="2000" dirty="0" smtClean="0">
                <a:solidFill>
                  <a:prstClr val="black"/>
                </a:solidFill>
                <a:latin typeface="Century Gothic" panose="020B0502020202020204" pitchFamily="34" charset="0"/>
                <a:cs typeface="Corbel"/>
              </a:rPr>
              <a:t>ight to be informed</a:t>
            </a:r>
          </a:p>
          <a:p>
            <a:pPr marL="717550" lvl="1" indent="-355600" defTabSz="457200">
              <a:spcAft>
                <a:spcPts val="600"/>
              </a:spcAft>
              <a:buClr>
                <a:srgbClr val="C00000"/>
              </a:buClr>
              <a:buSzPct val="80000"/>
              <a:buFont typeface="Wingdings" charset="2"/>
              <a:buChar char="§"/>
            </a:pPr>
            <a:r>
              <a:rPr lang="en-US" sz="2000" dirty="0">
                <a:solidFill>
                  <a:prstClr val="black"/>
                </a:solidFill>
                <a:latin typeface="Century Gothic" panose="020B0502020202020204" pitchFamily="34" charset="0"/>
                <a:cs typeface="Corbel"/>
              </a:rPr>
              <a:t>r</a:t>
            </a:r>
            <a:r>
              <a:rPr lang="en-US" sz="2000" dirty="0" smtClean="0">
                <a:solidFill>
                  <a:prstClr val="black"/>
                </a:solidFill>
                <a:latin typeface="Century Gothic" panose="020B0502020202020204" pitchFamily="34" charset="0"/>
                <a:cs typeface="Corbel"/>
              </a:rPr>
              <a:t>ight of access</a:t>
            </a:r>
          </a:p>
          <a:p>
            <a:pPr marL="717550" lvl="1" indent="-355600" defTabSz="457200">
              <a:spcAft>
                <a:spcPts val="600"/>
              </a:spcAft>
              <a:buClr>
                <a:srgbClr val="C00000"/>
              </a:buClr>
              <a:buSzPct val="80000"/>
              <a:buFont typeface="Wingdings" charset="2"/>
              <a:buChar char="§"/>
            </a:pPr>
            <a:r>
              <a:rPr lang="en-US" sz="2000" dirty="0">
                <a:solidFill>
                  <a:prstClr val="black"/>
                </a:solidFill>
                <a:latin typeface="Century Gothic" panose="020B0502020202020204" pitchFamily="34" charset="0"/>
                <a:cs typeface="Corbel"/>
              </a:rPr>
              <a:t>r</a:t>
            </a:r>
            <a:r>
              <a:rPr lang="en-US" sz="2000" dirty="0" smtClean="0">
                <a:solidFill>
                  <a:prstClr val="black"/>
                </a:solidFill>
                <a:latin typeface="Century Gothic" panose="020B0502020202020204" pitchFamily="34" charset="0"/>
                <a:cs typeface="Corbel"/>
              </a:rPr>
              <a:t>ight of rectification</a:t>
            </a:r>
            <a:endParaRPr lang="en-AU" sz="2000" dirty="0">
              <a:solidFill>
                <a:prstClr val="black"/>
              </a:solidFill>
              <a:latin typeface="Century Gothic" panose="020B0502020202020204" pitchFamily="34" charset="0"/>
              <a:cs typeface="Corbel"/>
            </a:endParaRPr>
          </a:p>
        </p:txBody>
      </p:sp>
    </p:spTree>
    <p:extLst>
      <p:ext uri="{BB962C8B-B14F-4D97-AF65-F5344CB8AC3E}">
        <p14:creationId xmlns:p14="http://schemas.microsoft.com/office/powerpoint/2010/main" val="187703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m-backgroun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72453"/>
            <a:ext cx="9180511" cy="591585"/>
          </a:xfrm>
          <a:prstGeom prst="rect">
            <a:avLst/>
          </a:prstGeom>
        </p:spPr>
      </p:pic>
      <p:pic>
        <p:nvPicPr>
          <p:cNvPr id="11" name="Picture 10"/>
          <p:cNvPicPr>
            <a:picLocks noChangeAspect="1"/>
          </p:cNvPicPr>
          <p:nvPr/>
        </p:nvPicPr>
        <p:blipFill>
          <a:blip r:embed="rId4"/>
          <a:stretch>
            <a:fillRect/>
          </a:stretch>
        </p:blipFill>
        <p:spPr>
          <a:xfrm>
            <a:off x="6228184" y="4659982"/>
            <a:ext cx="518458" cy="432048"/>
          </a:xfrm>
          <a:prstGeom prst="rect">
            <a:avLst/>
          </a:prstGeom>
        </p:spPr>
      </p:pic>
      <p:pic>
        <p:nvPicPr>
          <p:cNvPr id="2" name="Picture 1"/>
          <p:cNvPicPr>
            <a:picLocks noChangeAspect="1"/>
          </p:cNvPicPr>
          <p:nvPr/>
        </p:nvPicPr>
        <p:blipFill>
          <a:blip r:embed="rId5"/>
          <a:stretch>
            <a:fillRect/>
          </a:stretch>
        </p:blipFill>
        <p:spPr>
          <a:xfrm>
            <a:off x="3798292" y="4632953"/>
            <a:ext cx="269652" cy="459077"/>
          </a:xfrm>
          <a:prstGeom prst="rect">
            <a:avLst/>
          </a:prstGeom>
        </p:spPr>
      </p:pic>
      <p:sp>
        <p:nvSpPr>
          <p:cNvPr id="18" name="TextBox 17">
            <a:extLst>
              <a:ext uri="{FF2B5EF4-FFF2-40B4-BE49-F238E27FC236}">
                <a16:creationId xmlns="" xmlns:a16="http://schemas.microsoft.com/office/drawing/2014/main" id="{BE8CAC90-A7CE-4363-ADB7-E3BF27428C2C}"/>
              </a:ext>
            </a:extLst>
          </p:cNvPr>
          <p:cNvSpPr txBox="1"/>
          <p:nvPr/>
        </p:nvSpPr>
        <p:spPr>
          <a:xfrm>
            <a:off x="539552" y="4517707"/>
            <a:ext cx="2664296" cy="615553"/>
          </a:xfrm>
          <a:prstGeom prst="rect">
            <a:avLst/>
          </a:prstGeom>
          <a:noFill/>
        </p:spPr>
        <p:txBody>
          <a:bodyPr wrap="square" rtlCol="0">
            <a:spAutoFit/>
          </a:bodyPr>
          <a:lstStyle/>
          <a:p>
            <a:r>
              <a:rPr lang="en-GB" sz="3400" b="1" dirty="0">
                <a:solidFill>
                  <a:srgbClr val="FFFCFB"/>
                </a:solidFill>
                <a:latin typeface="Wired 90" pitchFamily="34" charset="0"/>
              </a:rPr>
              <a:t>Celebrating</a:t>
            </a:r>
          </a:p>
        </p:txBody>
      </p:sp>
      <p:sp>
        <p:nvSpPr>
          <p:cNvPr id="19" name="TextBox 18">
            <a:extLst>
              <a:ext uri="{FF2B5EF4-FFF2-40B4-BE49-F238E27FC236}">
                <a16:creationId xmlns="" xmlns:a16="http://schemas.microsoft.com/office/drawing/2014/main" id="{BE8CAC90-A7CE-4363-ADB7-E3BF27428C2C}"/>
              </a:ext>
            </a:extLst>
          </p:cNvPr>
          <p:cNvSpPr txBox="1"/>
          <p:nvPr/>
        </p:nvSpPr>
        <p:spPr>
          <a:xfrm>
            <a:off x="4067944"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40</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sp>
        <p:nvSpPr>
          <p:cNvPr id="20" name="TextBox 19">
            <a:extLst>
              <a:ext uri="{FF2B5EF4-FFF2-40B4-BE49-F238E27FC236}">
                <a16:creationId xmlns="" xmlns:a16="http://schemas.microsoft.com/office/drawing/2014/main" id="{BE8CAC90-A7CE-4363-ADB7-E3BF27428C2C}"/>
              </a:ext>
            </a:extLst>
          </p:cNvPr>
          <p:cNvSpPr txBox="1"/>
          <p:nvPr/>
        </p:nvSpPr>
        <p:spPr>
          <a:xfrm>
            <a:off x="6732240"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25</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0" name="Title 14"/>
          <p:cNvSpPr txBox="1">
            <a:spLocks/>
          </p:cNvSpPr>
          <p:nvPr/>
        </p:nvSpPr>
        <p:spPr>
          <a:xfrm>
            <a:off x="899592" y="173029"/>
            <a:ext cx="7167853" cy="96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b="1" dirty="0">
                <a:solidFill>
                  <a:srgbClr val="C00000"/>
                </a:solidFill>
                <a:latin typeface="Century Gothic" panose="020B0502020202020204" pitchFamily="34" charset="0"/>
              </a:rPr>
              <a:t>Thank you</a:t>
            </a:r>
            <a:endParaRPr lang="en-AU" sz="4000" dirty="0">
              <a:solidFill>
                <a:srgbClr val="C00000"/>
              </a:solidFill>
              <a:latin typeface="Century Gothic" panose="020B0502020202020204"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9415" y="1635646"/>
            <a:ext cx="4142825" cy="1512168"/>
          </a:xfrm>
          <a:prstGeom prst="rect">
            <a:avLst/>
          </a:prstGeom>
        </p:spPr>
      </p:pic>
    </p:spTree>
    <p:extLst>
      <p:ext uri="{BB962C8B-B14F-4D97-AF65-F5344CB8AC3E}">
        <p14:creationId xmlns:p14="http://schemas.microsoft.com/office/powerpoint/2010/main" val="190192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C00000"/>
                </a:solidFill>
                <a:latin typeface="Century Gothic" panose="020B0502020202020204" pitchFamily="34" charset="0"/>
              </a:rPr>
              <a:t>GDPR vs Privacy Act</a:t>
            </a:r>
          </a:p>
        </p:txBody>
      </p:sp>
      <p:graphicFrame>
        <p:nvGraphicFramePr>
          <p:cNvPr id="9" name="Content Placeholder 2"/>
          <p:cNvGraphicFramePr>
            <a:graphicFrameLocks/>
          </p:cNvGraphicFramePr>
          <p:nvPr>
            <p:extLst/>
          </p:nvPr>
        </p:nvGraphicFramePr>
        <p:xfrm>
          <a:off x="396320" y="1059582"/>
          <a:ext cx="8136120" cy="3240358"/>
        </p:xfrm>
        <a:graphic>
          <a:graphicData uri="http://schemas.openxmlformats.org/drawingml/2006/table">
            <a:tbl>
              <a:tblPr/>
              <a:tblGrid>
                <a:gridCol w="1110882"/>
                <a:gridCol w="3064798"/>
                <a:gridCol w="3960440"/>
              </a:tblGrid>
              <a:tr h="46896">
                <a:tc gridSpan="3">
                  <a:txBody>
                    <a:bodyPr/>
                    <a:lstStyle/>
                    <a:p>
                      <a:r>
                        <a:rPr lang="en-AU" sz="200" dirty="0"/>
                        <a:t> </a:t>
                      </a:r>
                    </a:p>
                  </a:txBody>
                  <a:tcPr marL="36000" marR="8324" marT="4162" marB="4162" anchor="ctr">
                    <a:lnB w="12700" cmpd="sng">
                      <a:noFill/>
                      <a:prstDash val="solid"/>
                    </a:lnB>
                    <a:solidFill>
                      <a:srgbClr val="FFFFFF"/>
                    </a:solidFill>
                  </a:tcPr>
                </a:tc>
                <a:tc hMerge="1">
                  <a:txBody>
                    <a:bodyPr/>
                    <a:lstStyle/>
                    <a:p>
                      <a:endParaRPr lang="en-AU"/>
                    </a:p>
                  </a:txBody>
                  <a:tcPr/>
                </a:tc>
                <a:tc hMerge="1">
                  <a:txBody>
                    <a:bodyPr/>
                    <a:lstStyle/>
                    <a:p>
                      <a:endParaRPr lang="en-AU"/>
                    </a:p>
                  </a:txBody>
                  <a:tcPr/>
                </a:tc>
              </a:tr>
              <a:tr h="212466">
                <a:tc>
                  <a:txBody>
                    <a:bodyPr/>
                    <a:lstStyle/>
                    <a:p>
                      <a:r>
                        <a:rPr lang="en-AU" sz="200" b="1" dirty="0">
                          <a:solidFill>
                            <a:srgbClr val="0000FF"/>
                          </a:solidFill>
                          <a:effectLst/>
                        </a:rPr>
                        <a:t> </a:t>
                      </a:r>
                      <a:r>
                        <a:rPr lang="en-AU" sz="1000" b="1" dirty="0" smtClean="0">
                          <a:solidFill>
                            <a:srgbClr val="FF0000"/>
                          </a:solidFill>
                          <a:effectLst/>
                        </a:rPr>
                        <a:t>Supplied by OAIC</a:t>
                      </a:r>
                      <a:endParaRPr lang="en-AU" sz="1000" dirty="0">
                        <a:solidFill>
                          <a:srgbClr val="FF0000"/>
                        </a:solidFill>
                        <a:effectLst/>
                      </a:endParaRPr>
                    </a:p>
                  </a:txBody>
                  <a:tcPr marL="8324" marR="8324" marT="4162" marB="4162" anchor="ctr">
                    <a:lnL>
                      <a:noFill/>
                    </a:lnL>
                    <a:lnR>
                      <a:noFill/>
                    </a:lnR>
                    <a:lnT w="12700" cmpd="sng">
                      <a:noFill/>
                      <a:prstDash val="solid"/>
                    </a:lnT>
                    <a:lnB>
                      <a:noFill/>
                    </a:lnB>
                    <a:solidFill>
                      <a:srgbClr val="FFFFFF"/>
                    </a:solidFill>
                  </a:tcPr>
                </a:tc>
                <a:tc>
                  <a:txBody>
                    <a:bodyPr/>
                    <a:lstStyle/>
                    <a:p>
                      <a:pPr algn="ctr"/>
                      <a:r>
                        <a:rPr lang="en-AU" sz="1000" b="1" dirty="0">
                          <a:solidFill>
                            <a:srgbClr val="FF0000"/>
                          </a:solidFill>
                          <a:effectLst/>
                        </a:rPr>
                        <a:t>EU GDPR</a:t>
                      </a:r>
                      <a:endParaRPr lang="en-AU" sz="1000" dirty="0">
                        <a:solidFill>
                          <a:srgbClr val="FF0000"/>
                        </a:solidFill>
                        <a:effectLst/>
                      </a:endParaRPr>
                    </a:p>
                  </a:txBody>
                  <a:tcPr marL="36000" marR="8324" marT="4162" marB="4162" anchor="ctr">
                    <a:lnL>
                      <a:noFill/>
                    </a:lnL>
                    <a:lnR>
                      <a:noFill/>
                    </a:lnR>
                    <a:lnT>
                      <a:noFill/>
                    </a:lnT>
                    <a:lnB>
                      <a:noFill/>
                    </a:lnB>
                    <a:solidFill>
                      <a:srgbClr val="FFFFFF"/>
                    </a:solidFill>
                  </a:tcPr>
                </a:tc>
                <a:tc>
                  <a:txBody>
                    <a:bodyPr/>
                    <a:lstStyle/>
                    <a:p>
                      <a:pPr algn="ctr"/>
                      <a:r>
                        <a:rPr lang="en-AU" sz="1000" b="1" dirty="0">
                          <a:solidFill>
                            <a:srgbClr val="FF0000"/>
                          </a:solidFill>
                          <a:effectLst/>
                        </a:rPr>
                        <a:t>AUSTRALIAN PRIVACY ACT</a:t>
                      </a:r>
                      <a:endParaRPr lang="en-AU" sz="1000" dirty="0">
                        <a:solidFill>
                          <a:srgbClr val="FF0000"/>
                        </a:solidFill>
                        <a:effectLst/>
                      </a:endParaRPr>
                    </a:p>
                  </a:txBody>
                  <a:tcPr marL="8324" marR="8324" marT="4162" marB="4162" anchor="ctr">
                    <a:lnL>
                      <a:noFill/>
                    </a:lnL>
                    <a:lnR>
                      <a:noFill/>
                    </a:lnR>
                    <a:lnT>
                      <a:noFill/>
                    </a:lnT>
                    <a:lnB>
                      <a:noFill/>
                    </a:lnB>
                    <a:solidFill>
                      <a:srgbClr val="FFFFFF"/>
                    </a:solidFill>
                  </a:tcPr>
                </a:tc>
              </a:tr>
              <a:tr h="269846">
                <a:tc>
                  <a:txBody>
                    <a:bodyPr/>
                    <a:lstStyle/>
                    <a:p>
                      <a:r>
                        <a:rPr lang="en-AU" sz="800" b="1" dirty="0">
                          <a:solidFill>
                            <a:srgbClr val="FF0000"/>
                          </a:solidFill>
                          <a:effectLst/>
                        </a:rPr>
                        <a:t>Who does this apply to?</a:t>
                      </a:r>
                      <a:endParaRPr lang="en-AU" sz="800" dirty="0">
                        <a:solidFill>
                          <a:srgbClr val="FF0000"/>
                        </a:solidFill>
                        <a:effectLst/>
                      </a:endParaRPr>
                    </a:p>
                  </a:txBody>
                  <a:tcPr marL="8324" marR="8324" marT="4162" marB="4162" anchor="ctr">
                    <a:lnL>
                      <a:noFill/>
                    </a:lnL>
                    <a:lnR>
                      <a:noFill/>
                    </a:lnR>
                    <a:lnT>
                      <a:noFill/>
                    </a:lnT>
                    <a:lnB>
                      <a:noFill/>
                    </a:lnB>
                    <a:solidFill>
                      <a:srgbClr val="FFFFFF"/>
                    </a:solidFill>
                  </a:tcPr>
                </a:tc>
                <a:tc>
                  <a:txBody>
                    <a:bodyPr/>
                    <a:lstStyle/>
                    <a:p>
                      <a:r>
                        <a:rPr lang="en-AU" sz="600" dirty="0">
                          <a:effectLst/>
                        </a:rPr>
                        <a:t>Data processing activities of businesses, regardless of size, that are data processors or controllers</a:t>
                      </a:r>
                    </a:p>
                  </a:txBody>
                  <a:tcPr marL="36000" marR="8324" marT="4162" marB="4162" anchor="ctr">
                    <a:lnL>
                      <a:noFill/>
                    </a:lnL>
                    <a:lnR>
                      <a:noFill/>
                    </a:lnR>
                    <a:lnT>
                      <a:noFill/>
                    </a:lnT>
                    <a:lnB>
                      <a:noFill/>
                    </a:lnB>
                    <a:solidFill>
                      <a:srgbClr val="FFFFFF"/>
                    </a:solidFill>
                  </a:tcPr>
                </a:tc>
                <a:tc>
                  <a:txBody>
                    <a:bodyPr/>
                    <a:lstStyle/>
                    <a:p>
                      <a:r>
                        <a:rPr lang="en-AU" sz="600" dirty="0">
                          <a:effectLst/>
                        </a:rPr>
                        <a:t>Most Australian Government agencies, all private sector and not-for-profit organisations with an annual turnover of more than $3 million, all private health service providers and some small businesses.</a:t>
                      </a:r>
                    </a:p>
                  </a:txBody>
                  <a:tcPr marL="108000" marR="8324" marT="4162" marB="4162" anchor="ctr">
                    <a:lnL>
                      <a:noFill/>
                    </a:lnL>
                    <a:lnR>
                      <a:noFill/>
                    </a:lnR>
                    <a:lnT>
                      <a:noFill/>
                    </a:lnT>
                    <a:lnB>
                      <a:noFill/>
                    </a:lnB>
                    <a:solidFill>
                      <a:srgbClr val="FFFFFF"/>
                    </a:solidFill>
                  </a:tcPr>
                </a:tc>
              </a:tr>
              <a:tr h="203886">
                <a:tc>
                  <a:txBody>
                    <a:bodyPr/>
                    <a:lstStyle/>
                    <a:p>
                      <a:r>
                        <a:rPr lang="en-AU" sz="800" b="1" dirty="0">
                          <a:solidFill>
                            <a:srgbClr val="FF0000"/>
                          </a:solidFill>
                          <a:effectLst/>
                        </a:rPr>
                        <a:t>What does it apply to?</a:t>
                      </a:r>
                      <a:endParaRPr lang="en-AU" sz="800" dirty="0">
                        <a:solidFill>
                          <a:srgbClr val="FF0000"/>
                        </a:solidFill>
                        <a:effectLst/>
                      </a:endParaRPr>
                    </a:p>
                  </a:txBody>
                  <a:tcPr marL="8324" marR="8324" marT="4162" marB="4162" anchor="ctr">
                    <a:lnL>
                      <a:noFill/>
                    </a:lnL>
                    <a:lnR>
                      <a:noFill/>
                    </a:lnR>
                    <a:lnT>
                      <a:noFill/>
                    </a:lnT>
                    <a:lnB>
                      <a:noFill/>
                    </a:lnB>
                    <a:solidFill>
                      <a:srgbClr val="FFFFFF"/>
                    </a:solidFill>
                  </a:tcPr>
                </a:tc>
                <a:tc>
                  <a:txBody>
                    <a:bodyPr/>
                    <a:lstStyle/>
                    <a:p>
                      <a:r>
                        <a:rPr lang="en-AU" sz="600" dirty="0">
                          <a:effectLst/>
                        </a:rPr>
                        <a:t>Personal data – any information relating to an identified or identifiable natural person: Art 4(1)</a:t>
                      </a:r>
                    </a:p>
                  </a:txBody>
                  <a:tcPr marL="36000" marR="8324" marT="4162" marB="4162" anchor="ctr">
                    <a:lnL>
                      <a:noFill/>
                    </a:lnL>
                    <a:lnR>
                      <a:noFill/>
                    </a:lnR>
                    <a:lnT>
                      <a:noFill/>
                    </a:lnT>
                    <a:lnB>
                      <a:noFill/>
                    </a:lnB>
                    <a:solidFill>
                      <a:srgbClr val="FFFFFF"/>
                    </a:solidFill>
                  </a:tcPr>
                </a:tc>
                <a:tc>
                  <a:txBody>
                    <a:bodyPr/>
                    <a:lstStyle/>
                    <a:p>
                      <a:r>
                        <a:rPr lang="en-AU" sz="600" dirty="0">
                          <a:effectLst/>
                        </a:rPr>
                        <a:t>Personal information (PI) – information or an opinion about an identified individual, or an individual who is reasonably identifiable: s 6(1)</a:t>
                      </a:r>
                    </a:p>
                  </a:txBody>
                  <a:tcPr marL="108000" marR="8324" marT="4162" marB="4162" anchor="ctr">
                    <a:lnL>
                      <a:noFill/>
                    </a:lnL>
                    <a:lnR>
                      <a:noFill/>
                    </a:lnR>
                    <a:lnT>
                      <a:noFill/>
                    </a:lnT>
                    <a:lnB>
                      <a:noFill/>
                    </a:lnB>
                    <a:solidFill>
                      <a:srgbClr val="FFFFFF"/>
                    </a:solidFill>
                  </a:tcPr>
                </a:tc>
              </a:tr>
              <a:tr h="397201">
                <a:tc>
                  <a:txBody>
                    <a:bodyPr/>
                    <a:lstStyle/>
                    <a:p>
                      <a:r>
                        <a:rPr lang="en-AU" sz="800" b="1" dirty="0">
                          <a:solidFill>
                            <a:srgbClr val="FF0000"/>
                          </a:solidFill>
                          <a:effectLst/>
                        </a:rPr>
                        <a:t>Jurisdictional link</a:t>
                      </a:r>
                      <a:endParaRPr lang="en-AU" sz="800" dirty="0">
                        <a:solidFill>
                          <a:srgbClr val="FF0000"/>
                        </a:solidFill>
                        <a:effectLst/>
                      </a:endParaRPr>
                    </a:p>
                  </a:txBody>
                  <a:tcPr marL="8324" marR="8324" marT="4162" marB="4162" anchor="ctr">
                    <a:lnL>
                      <a:noFill/>
                    </a:lnL>
                    <a:lnR>
                      <a:noFill/>
                    </a:lnR>
                    <a:lnT>
                      <a:noFill/>
                    </a:lnT>
                    <a:lnB>
                      <a:noFill/>
                    </a:lnB>
                    <a:solidFill>
                      <a:srgbClr val="FFFFFF"/>
                    </a:solidFill>
                  </a:tcPr>
                </a:tc>
                <a:tc>
                  <a:txBody>
                    <a:bodyPr/>
                    <a:lstStyle/>
                    <a:p>
                      <a:r>
                        <a:rPr lang="en-AU" sz="600" dirty="0">
                          <a:effectLst/>
                        </a:rPr>
                        <a:t>Applies to data processors or controllers:</a:t>
                      </a:r>
                    </a:p>
                    <a:p>
                      <a:pPr>
                        <a:buFont typeface="Arial" panose="020B0604020202020204" pitchFamily="34" charset="0"/>
                        <a:buChar char="•"/>
                      </a:pPr>
                      <a:r>
                        <a:rPr lang="en-AU" sz="600" b="0" dirty="0">
                          <a:solidFill>
                            <a:srgbClr val="555555"/>
                          </a:solidFill>
                          <a:effectLst/>
                        </a:rPr>
                        <a:t>with an establishment in the EU, or</a:t>
                      </a:r>
                    </a:p>
                    <a:p>
                      <a:pPr>
                        <a:buFont typeface="Arial" panose="020B0604020202020204" pitchFamily="34" charset="0"/>
                        <a:buChar char="•"/>
                      </a:pPr>
                      <a:r>
                        <a:rPr lang="en-AU" sz="600" b="0" dirty="0">
                          <a:solidFill>
                            <a:srgbClr val="555555"/>
                          </a:solidFill>
                          <a:effectLst/>
                        </a:rPr>
                        <a:t>outside the EU, that offer goods or services to individuals in the EU or monitor the behaviour of individuals in the EU: Art 3</a:t>
                      </a:r>
                    </a:p>
                  </a:txBody>
                  <a:tcPr marL="36000" marR="8324" marT="4162" marB="4162" anchor="ctr">
                    <a:lnL>
                      <a:noFill/>
                    </a:lnL>
                    <a:lnR>
                      <a:noFill/>
                    </a:lnR>
                    <a:lnT>
                      <a:noFill/>
                    </a:lnT>
                    <a:lnB>
                      <a:noFill/>
                    </a:lnB>
                    <a:solidFill>
                      <a:srgbClr val="FFFFFF"/>
                    </a:solidFill>
                  </a:tcPr>
                </a:tc>
                <a:tc>
                  <a:txBody>
                    <a:bodyPr/>
                    <a:lstStyle/>
                    <a:p>
                      <a:r>
                        <a:rPr lang="en-AU" sz="600" dirty="0">
                          <a:effectLst/>
                        </a:rPr>
                        <a:t>Applies to businesses:</a:t>
                      </a:r>
                    </a:p>
                    <a:p>
                      <a:pPr>
                        <a:buFont typeface="Arial" panose="020B0604020202020204" pitchFamily="34" charset="0"/>
                        <a:buChar char="•"/>
                      </a:pPr>
                      <a:r>
                        <a:rPr lang="en-AU" sz="600" b="0" dirty="0">
                          <a:solidFill>
                            <a:srgbClr val="555555"/>
                          </a:solidFill>
                          <a:effectLst/>
                        </a:rPr>
                        <a:t>incorporated in Australia, or</a:t>
                      </a:r>
                    </a:p>
                    <a:p>
                      <a:pPr>
                        <a:buFont typeface="Arial" panose="020B0604020202020204" pitchFamily="34" charset="0"/>
                        <a:buChar char="•"/>
                      </a:pPr>
                      <a:r>
                        <a:rPr lang="en-AU" sz="600" b="0" dirty="0">
                          <a:solidFill>
                            <a:srgbClr val="555555"/>
                          </a:solidFill>
                          <a:effectLst/>
                        </a:rPr>
                        <a:t>that ‘carry on a business’ in Australia and collect PI from Australia or hold PI in Australia: s 5B</a:t>
                      </a:r>
                    </a:p>
                  </a:txBody>
                  <a:tcPr marL="108000" marR="8324" marT="4162" marB="4162" anchor="ctr">
                    <a:lnL>
                      <a:noFill/>
                    </a:lnL>
                    <a:lnR>
                      <a:noFill/>
                    </a:lnR>
                    <a:lnT>
                      <a:noFill/>
                    </a:lnT>
                    <a:lnB>
                      <a:noFill/>
                    </a:lnB>
                    <a:solidFill>
                      <a:srgbClr val="FFFFFF"/>
                    </a:solidFill>
                  </a:tcPr>
                </a:tc>
              </a:tr>
              <a:tr h="494292">
                <a:tc>
                  <a:txBody>
                    <a:bodyPr/>
                    <a:lstStyle/>
                    <a:p>
                      <a:r>
                        <a:rPr lang="en-AU" sz="800" b="1" dirty="0">
                          <a:solidFill>
                            <a:srgbClr val="FF0000"/>
                          </a:solidFill>
                          <a:effectLst/>
                        </a:rPr>
                        <a:t>Accountability and governance</a:t>
                      </a:r>
                      <a:endParaRPr lang="en-AU" sz="800" dirty="0">
                        <a:solidFill>
                          <a:srgbClr val="FF0000"/>
                        </a:solidFill>
                        <a:effectLst/>
                      </a:endParaRPr>
                    </a:p>
                  </a:txBody>
                  <a:tcPr marL="8324" marR="8324" marT="4162" marB="4162" anchor="ctr">
                    <a:lnL>
                      <a:noFill/>
                    </a:lnL>
                    <a:lnR>
                      <a:noFill/>
                    </a:lnR>
                    <a:lnT>
                      <a:noFill/>
                    </a:lnT>
                    <a:lnB>
                      <a:noFill/>
                    </a:lnB>
                    <a:solidFill>
                      <a:srgbClr val="FFFFFF"/>
                    </a:solidFill>
                  </a:tcPr>
                </a:tc>
                <a:tc>
                  <a:txBody>
                    <a:bodyPr/>
                    <a:lstStyle/>
                    <a:p>
                      <a:r>
                        <a:rPr lang="en-AU" sz="600" dirty="0">
                          <a:effectLst/>
                        </a:rPr>
                        <a:t>Controllers generally must:</a:t>
                      </a:r>
                    </a:p>
                    <a:p>
                      <a:pPr>
                        <a:buFont typeface="Arial" panose="020B0604020202020204" pitchFamily="34" charset="0"/>
                        <a:buChar char="•"/>
                      </a:pPr>
                      <a:r>
                        <a:rPr lang="en-AU" sz="600" b="0" dirty="0">
                          <a:solidFill>
                            <a:srgbClr val="555555"/>
                          </a:solidFill>
                          <a:effectLst/>
                        </a:rPr>
                        <a:t>implement appropriate technical and organisational measures to demonstrate GDPR compliance and build in privacy by default and design: Arts 5, 24, 25</a:t>
                      </a:r>
                    </a:p>
                    <a:p>
                      <a:pPr>
                        <a:buFont typeface="Arial" panose="020B0604020202020204" pitchFamily="34" charset="0"/>
                        <a:buChar char="•"/>
                      </a:pPr>
                      <a:r>
                        <a:rPr lang="en-AU" sz="600" b="0" dirty="0">
                          <a:solidFill>
                            <a:srgbClr val="555555"/>
                          </a:solidFill>
                          <a:effectLst/>
                        </a:rPr>
                        <a:t>undertake compulsory data protection impact assessments: Art 35</a:t>
                      </a:r>
                    </a:p>
                    <a:p>
                      <a:pPr>
                        <a:buFont typeface="Arial" panose="020B0604020202020204" pitchFamily="34" charset="0"/>
                        <a:buChar char="•"/>
                      </a:pPr>
                      <a:r>
                        <a:rPr lang="en-AU" sz="600" b="0" dirty="0">
                          <a:solidFill>
                            <a:srgbClr val="555555"/>
                          </a:solidFill>
                          <a:effectLst/>
                        </a:rPr>
                        <a:t>appoint data protection officers: Art 37</a:t>
                      </a:r>
                    </a:p>
                  </a:txBody>
                  <a:tcPr marL="36000" marR="8324" marT="4162" marB="4162" anchor="ctr">
                    <a:lnL>
                      <a:noFill/>
                    </a:lnL>
                    <a:lnR>
                      <a:noFill/>
                    </a:lnR>
                    <a:lnT>
                      <a:noFill/>
                    </a:lnT>
                    <a:lnB>
                      <a:noFill/>
                    </a:lnB>
                    <a:solidFill>
                      <a:srgbClr val="FFFFFF"/>
                    </a:solidFill>
                  </a:tcPr>
                </a:tc>
                <a:tc>
                  <a:txBody>
                    <a:bodyPr/>
                    <a:lstStyle/>
                    <a:p>
                      <a:r>
                        <a:rPr lang="en-AU" sz="600" dirty="0">
                          <a:effectLst/>
                        </a:rPr>
                        <a:t>APP entities must take reasonable steps to implement practices, procedures and systems to ensure compliance with the APPs and to enable complaints: APP 1.2</a:t>
                      </a:r>
                    </a:p>
                    <a:p>
                      <a:r>
                        <a:rPr lang="en-AU" sz="600" dirty="0">
                          <a:effectLst/>
                        </a:rPr>
                        <a:t> </a:t>
                      </a:r>
                    </a:p>
                    <a:p>
                      <a:r>
                        <a:rPr lang="en-AU" sz="600" dirty="0">
                          <a:effectLst/>
                        </a:rPr>
                        <a:t>Businesses are expected to appoint key roles and responsibilities for privacy management and to conduct privacy impact assessments for many new and updated projects</a:t>
                      </a:r>
                    </a:p>
                  </a:txBody>
                  <a:tcPr marL="108000" marR="8324" marT="4162" marB="4162" anchor="ctr">
                    <a:lnL>
                      <a:noFill/>
                    </a:lnL>
                    <a:lnR>
                      <a:noFill/>
                    </a:lnR>
                    <a:lnT>
                      <a:noFill/>
                    </a:lnT>
                    <a:lnB>
                      <a:noFill/>
                    </a:lnB>
                    <a:solidFill>
                      <a:srgbClr val="FFFFFF"/>
                    </a:solidFill>
                  </a:tcPr>
                </a:tc>
              </a:tr>
              <a:tr h="479190">
                <a:tc>
                  <a:txBody>
                    <a:bodyPr/>
                    <a:lstStyle/>
                    <a:p>
                      <a:r>
                        <a:rPr lang="en-AU" sz="800" b="1" dirty="0">
                          <a:solidFill>
                            <a:srgbClr val="FF0000"/>
                          </a:solidFill>
                          <a:effectLst/>
                        </a:rPr>
                        <a:t>Consent</a:t>
                      </a:r>
                      <a:endParaRPr lang="en-AU" sz="800" dirty="0">
                        <a:solidFill>
                          <a:srgbClr val="FF0000"/>
                        </a:solidFill>
                        <a:effectLst/>
                      </a:endParaRPr>
                    </a:p>
                  </a:txBody>
                  <a:tcPr marL="8324" marR="8324" marT="4162" marB="4162" anchor="ctr">
                    <a:lnL>
                      <a:noFill/>
                    </a:lnL>
                    <a:lnR>
                      <a:noFill/>
                    </a:lnR>
                    <a:lnT>
                      <a:noFill/>
                    </a:lnT>
                    <a:lnB>
                      <a:noFill/>
                    </a:lnB>
                    <a:solidFill>
                      <a:srgbClr val="FFFFFF"/>
                    </a:solidFill>
                  </a:tcPr>
                </a:tc>
                <a:tc>
                  <a:txBody>
                    <a:bodyPr/>
                    <a:lstStyle/>
                    <a:p>
                      <a:r>
                        <a:rPr lang="en-AU" sz="600" dirty="0">
                          <a:effectLst/>
                        </a:rPr>
                        <a:t>Consent must be:</a:t>
                      </a:r>
                    </a:p>
                    <a:p>
                      <a:pPr>
                        <a:buFont typeface="Arial" panose="020B0604020202020204" pitchFamily="34" charset="0"/>
                        <a:buChar char="•"/>
                      </a:pPr>
                      <a:r>
                        <a:rPr lang="en-AU" sz="600" b="0" dirty="0">
                          <a:solidFill>
                            <a:srgbClr val="555555"/>
                          </a:solidFill>
                          <a:effectLst/>
                        </a:rPr>
                        <a:t>freely given, specific and informed, and</a:t>
                      </a:r>
                    </a:p>
                    <a:p>
                      <a:pPr>
                        <a:buFont typeface="Arial" panose="020B0604020202020204" pitchFamily="34" charset="0"/>
                        <a:buChar char="•"/>
                      </a:pPr>
                      <a:r>
                        <a:rPr lang="en-AU" sz="600" b="0" dirty="0">
                          <a:solidFill>
                            <a:srgbClr val="555555"/>
                          </a:solidFill>
                          <a:effectLst/>
                        </a:rPr>
                        <a:t>an unambiguous indication of the data subject's wishes which, by a statement or by a clear affirmative action, signifies agreement to processing: Art 4(11)</a:t>
                      </a:r>
                    </a:p>
                  </a:txBody>
                  <a:tcPr marL="36000" marR="8324" marT="4162" marB="4162" anchor="ctr">
                    <a:lnL>
                      <a:noFill/>
                    </a:lnL>
                    <a:lnR>
                      <a:noFill/>
                    </a:lnR>
                    <a:lnT>
                      <a:noFill/>
                    </a:lnT>
                    <a:lnB>
                      <a:noFill/>
                    </a:lnB>
                    <a:solidFill>
                      <a:srgbClr val="FFFFFF"/>
                    </a:solidFill>
                  </a:tcPr>
                </a:tc>
                <a:tc>
                  <a:txBody>
                    <a:bodyPr/>
                    <a:lstStyle/>
                    <a:p>
                      <a:r>
                        <a:rPr lang="en-AU" sz="600" dirty="0">
                          <a:effectLst/>
                        </a:rPr>
                        <a:t>Key elements:</a:t>
                      </a:r>
                    </a:p>
                    <a:p>
                      <a:pPr>
                        <a:buFont typeface="Arial" panose="020B0604020202020204" pitchFamily="34" charset="0"/>
                        <a:buChar char="•"/>
                      </a:pPr>
                      <a:r>
                        <a:rPr lang="en-AU" sz="600" b="0" dirty="0">
                          <a:solidFill>
                            <a:srgbClr val="555555"/>
                          </a:solidFill>
                          <a:effectLst/>
                        </a:rPr>
                        <a:t>the individual is adequately informed before giving consent, and has the capacity to understand and communicate consent</a:t>
                      </a:r>
                    </a:p>
                    <a:p>
                      <a:pPr>
                        <a:buFont typeface="Arial" panose="020B0604020202020204" pitchFamily="34" charset="0"/>
                        <a:buChar char="•"/>
                      </a:pPr>
                      <a:r>
                        <a:rPr lang="en-AU" sz="600" b="0" dirty="0">
                          <a:solidFill>
                            <a:srgbClr val="555555"/>
                          </a:solidFill>
                          <a:effectLst/>
                        </a:rPr>
                        <a:t>the consent is given voluntarily</a:t>
                      </a:r>
                    </a:p>
                    <a:p>
                      <a:pPr>
                        <a:buFont typeface="Arial" panose="020B0604020202020204" pitchFamily="34" charset="0"/>
                        <a:buChar char="•"/>
                      </a:pPr>
                      <a:r>
                        <a:rPr lang="en-AU" sz="600" b="0" dirty="0">
                          <a:solidFill>
                            <a:srgbClr val="555555"/>
                          </a:solidFill>
                          <a:effectLst/>
                        </a:rPr>
                        <a:t>the consent is current and specific: OAIC’s APP GLs</a:t>
                      </a:r>
                    </a:p>
                  </a:txBody>
                  <a:tcPr marL="108000" marR="8324" marT="4162" marB="4162" anchor="ctr">
                    <a:lnL>
                      <a:noFill/>
                    </a:lnL>
                    <a:lnR>
                      <a:noFill/>
                    </a:lnR>
                    <a:lnT>
                      <a:noFill/>
                    </a:lnT>
                    <a:lnB>
                      <a:noFill/>
                    </a:lnB>
                    <a:solidFill>
                      <a:srgbClr val="FFFFFF"/>
                    </a:solidFill>
                  </a:tcPr>
                </a:tc>
              </a:tr>
              <a:tr h="138293">
                <a:tc>
                  <a:txBody>
                    <a:bodyPr/>
                    <a:lstStyle/>
                    <a:p>
                      <a:r>
                        <a:rPr lang="en-AU" sz="800" b="1" dirty="0">
                          <a:solidFill>
                            <a:srgbClr val="FF0000"/>
                          </a:solidFill>
                          <a:effectLst/>
                        </a:rPr>
                        <a:t>Data Breach notifications</a:t>
                      </a:r>
                      <a:endParaRPr lang="en-AU" sz="800" dirty="0">
                        <a:solidFill>
                          <a:srgbClr val="FF0000"/>
                        </a:solidFill>
                        <a:effectLst/>
                      </a:endParaRPr>
                    </a:p>
                  </a:txBody>
                  <a:tcPr marL="8324" marR="8324" marT="4162" marB="4162" anchor="ctr">
                    <a:lnL>
                      <a:noFill/>
                    </a:lnL>
                    <a:lnR>
                      <a:noFill/>
                    </a:lnR>
                    <a:lnT>
                      <a:noFill/>
                    </a:lnT>
                    <a:lnB>
                      <a:noFill/>
                    </a:lnB>
                    <a:solidFill>
                      <a:srgbClr val="FFFFFF"/>
                    </a:solidFill>
                  </a:tcPr>
                </a:tc>
                <a:tc>
                  <a:txBody>
                    <a:bodyPr/>
                    <a:lstStyle/>
                    <a:p>
                      <a:r>
                        <a:rPr lang="en-AU" sz="600" dirty="0">
                          <a:effectLst/>
                        </a:rPr>
                        <a:t>Mandatory DBNs by controllers and processors (exceptions apply): Arts 33-34</a:t>
                      </a:r>
                    </a:p>
                  </a:txBody>
                  <a:tcPr marL="36000" marR="8324" marT="4162" marB="4162" anchor="ctr">
                    <a:lnL>
                      <a:noFill/>
                    </a:lnL>
                    <a:lnR>
                      <a:noFill/>
                    </a:lnR>
                    <a:lnT>
                      <a:noFill/>
                    </a:lnT>
                    <a:lnB>
                      <a:noFill/>
                    </a:lnB>
                    <a:solidFill>
                      <a:srgbClr val="FFFFFF"/>
                    </a:solidFill>
                  </a:tcPr>
                </a:tc>
                <a:tc>
                  <a:txBody>
                    <a:bodyPr/>
                    <a:lstStyle/>
                    <a:p>
                      <a:r>
                        <a:rPr lang="en-AU" sz="600" dirty="0">
                          <a:effectLst/>
                        </a:rPr>
                        <a:t>From 22 February 2018, mandatory reporting for breaches likely to result in real risk of serious harm</a:t>
                      </a:r>
                    </a:p>
                  </a:txBody>
                  <a:tcPr marL="108000" marR="8324" marT="4162" marB="4162" anchor="ctr">
                    <a:lnL>
                      <a:noFill/>
                    </a:lnL>
                    <a:lnR>
                      <a:noFill/>
                    </a:lnR>
                    <a:lnT>
                      <a:noFill/>
                    </a:lnT>
                    <a:lnB>
                      <a:noFill/>
                    </a:lnB>
                    <a:solidFill>
                      <a:srgbClr val="FFFFFF"/>
                    </a:solidFill>
                  </a:tcPr>
                </a:tc>
              </a:tr>
              <a:tr h="397201">
                <a:tc>
                  <a:txBody>
                    <a:bodyPr/>
                    <a:lstStyle/>
                    <a:p>
                      <a:r>
                        <a:rPr lang="en-AU" sz="800" b="1" dirty="0">
                          <a:solidFill>
                            <a:srgbClr val="FF0000"/>
                          </a:solidFill>
                          <a:effectLst/>
                        </a:rPr>
                        <a:t>Individual rights</a:t>
                      </a:r>
                      <a:endParaRPr lang="en-AU" sz="800" dirty="0">
                        <a:solidFill>
                          <a:srgbClr val="FF0000"/>
                        </a:solidFill>
                        <a:effectLst/>
                      </a:endParaRPr>
                    </a:p>
                  </a:txBody>
                  <a:tcPr marL="8324" marR="8324" marT="4162" marB="4162" anchor="ctr">
                    <a:lnL>
                      <a:noFill/>
                    </a:lnL>
                    <a:lnR>
                      <a:noFill/>
                    </a:lnR>
                    <a:lnT>
                      <a:noFill/>
                    </a:lnT>
                    <a:lnB>
                      <a:noFill/>
                    </a:lnB>
                    <a:solidFill>
                      <a:srgbClr val="FFFFFF"/>
                    </a:solidFill>
                  </a:tcPr>
                </a:tc>
                <a:tc>
                  <a:txBody>
                    <a:bodyPr/>
                    <a:lstStyle/>
                    <a:p>
                      <a:r>
                        <a:rPr lang="en-AU" sz="600" dirty="0">
                          <a:effectLst/>
                        </a:rPr>
                        <a:t>Individual rights include:</a:t>
                      </a:r>
                    </a:p>
                    <a:p>
                      <a:pPr>
                        <a:buFont typeface="Arial" panose="020B0604020202020204" pitchFamily="34" charset="0"/>
                        <a:buChar char="•"/>
                      </a:pPr>
                      <a:r>
                        <a:rPr lang="en-AU" sz="600" b="0" dirty="0">
                          <a:solidFill>
                            <a:srgbClr val="555555"/>
                          </a:solidFill>
                          <a:effectLst/>
                        </a:rPr>
                        <a:t>right to erasure: Art 17</a:t>
                      </a:r>
                    </a:p>
                    <a:p>
                      <a:pPr>
                        <a:buFont typeface="Arial" panose="020B0604020202020204" pitchFamily="34" charset="0"/>
                        <a:buChar char="•"/>
                      </a:pPr>
                      <a:r>
                        <a:rPr lang="en-AU" sz="600" b="0" dirty="0">
                          <a:solidFill>
                            <a:srgbClr val="555555"/>
                          </a:solidFill>
                          <a:effectLst/>
                        </a:rPr>
                        <a:t>right to data portability: Art 20</a:t>
                      </a:r>
                    </a:p>
                    <a:p>
                      <a:pPr>
                        <a:buFont typeface="Arial" panose="020B0604020202020204" pitchFamily="34" charset="0"/>
                        <a:buChar char="•"/>
                      </a:pPr>
                      <a:r>
                        <a:rPr lang="en-AU" sz="600" b="0" dirty="0">
                          <a:solidFill>
                            <a:srgbClr val="555555"/>
                          </a:solidFill>
                          <a:effectLst/>
                        </a:rPr>
                        <a:t>right to object: Art 21</a:t>
                      </a:r>
                    </a:p>
                  </a:txBody>
                  <a:tcPr marL="36000" marR="8324" marT="4162" marB="4162" anchor="ctr">
                    <a:lnL>
                      <a:noFill/>
                    </a:lnL>
                    <a:lnR>
                      <a:noFill/>
                    </a:lnR>
                    <a:lnT>
                      <a:noFill/>
                    </a:lnT>
                    <a:lnB>
                      <a:noFill/>
                    </a:lnB>
                    <a:solidFill>
                      <a:srgbClr val="FFFFFF"/>
                    </a:solidFill>
                  </a:tcPr>
                </a:tc>
                <a:tc>
                  <a:txBody>
                    <a:bodyPr/>
                    <a:lstStyle/>
                    <a:p>
                      <a:r>
                        <a:rPr lang="en-AU" sz="600" dirty="0">
                          <a:effectLst/>
                        </a:rPr>
                        <a:t>No equivalents to these rights. However, business must take reasonable steps to destroy or de-identify PI that is no longer needed for a permitted purpose: APP 11.2. Where access is given to an individual’s PI, it must generally be given in the manner requested: APP 12.5</a:t>
                      </a:r>
                    </a:p>
                  </a:txBody>
                  <a:tcPr marL="108000" marR="8324" marT="4162" marB="4162" anchor="ctr">
                    <a:lnL>
                      <a:noFill/>
                    </a:lnL>
                    <a:lnR>
                      <a:noFill/>
                    </a:lnR>
                    <a:lnT>
                      <a:noFill/>
                    </a:lnT>
                    <a:lnB>
                      <a:noFill/>
                    </a:lnB>
                    <a:solidFill>
                      <a:srgbClr val="FFFFFF"/>
                    </a:solidFill>
                  </a:tcPr>
                </a:tc>
              </a:tr>
              <a:tr h="397201">
                <a:tc>
                  <a:txBody>
                    <a:bodyPr/>
                    <a:lstStyle/>
                    <a:p>
                      <a:r>
                        <a:rPr lang="en-AU" sz="800" b="1" dirty="0">
                          <a:solidFill>
                            <a:srgbClr val="FF0000"/>
                          </a:solidFill>
                          <a:effectLst/>
                        </a:rPr>
                        <a:t>Overseas transfers</a:t>
                      </a:r>
                      <a:endParaRPr lang="en-AU" sz="800" dirty="0">
                        <a:solidFill>
                          <a:srgbClr val="FF0000"/>
                        </a:solidFill>
                        <a:effectLst/>
                      </a:endParaRPr>
                    </a:p>
                  </a:txBody>
                  <a:tcPr marL="8324" marR="8324" marT="4162" marB="4162" anchor="ctr">
                    <a:lnL>
                      <a:noFill/>
                    </a:lnL>
                    <a:lnR>
                      <a:noFill/>
                    </a:lnR>
                    <a:lnT>
                      <a:noFill/>
                    </a:lnT>
                    <a:lnB>
                      <a:noFill/>
                    </a:lnB>
                    <a:solidFill>
                      <a:srgbClr val="FFFFFF"/>
                    </a:solidFill>
                  </a:tcPr>
                </a:tc>
                <a:tc>
                  <a:txBody>
                    <a:bodyPr/>
                    <a:lstStyle/>
                    <a:p>
                      <a:r>
                        <a:rPr lang="en-AU" sz="600" dirty="0">
                          <a:effectLst/>
                        </a:rPr>
                        <a:t>Personal data may be transferred outside the EU in limited circumstances including:</a:t>
                      </a:r>
                    </a:p>
                    <a:p>
                      <a:pPr>
                        <a:buFont typeface="Arial" panose="020B0604020202020204" pitchFamily="34" charset="0"/>
                        <a:buChar char="•"/>
                      </a:pPr>
                      <a:r>
                        <a:rPr lang="en-AU" sz="600" b="0" dirty="0">
                          <a:solidFill>
                            <a:srgbClr val="555555"/>
                          </a:solidFill>
                          <a:effectLst/>
                        </a:rPr>
                        <a:t>to countries that provide an ‘adequate’ level of data protection</a:t>
                      </a:r>
                    </a:p>
                    <a:p>
                      <a:pPr>
                        <a:buFont typeface="Arial" panose="020B0604020202020204" pitchFamily="34" charset="0"/>
                        <a:buChar char="•"/>
                      </a:pPr>
                      <a:r>
                        <a:rPr lang="en-AU" sz="600" b="0" dirty="0">
                          <a:solidFill>
                            <a:srgbClr val="555555"/>
                          </a:solidFill>
                          <a:effectLst/>
                        </a:rPr>
                        <a:t>where ‘standard data protection clauses’ or ‘binding corporate rules’ apply</a:t>
                      </a:r>
                    </a:p>
                    <a:p>
                      <a:pPr>
                        <a:buFont typeface="Arial" panose="020B0604020202020204" pitchFamily="34" charset="0"/>
                        <a:buChar char="•"/>
                      </a:pPr>
                      <a:r>
                        <a:rPr lang="en-AU" sz="600" b="0" dirty="0">
                          <a:solidFill>
                            <a:srgbClr val="555555"/>
                          </a:solidFill>
                          <a:effectLst/>
                        </a:rPr>
                        <a:t>approved codes of conduct or certification in place: Chp V</a:t>
                      </a:r>
                    </a:p>
                  </a:txBody>
                  <a:tcPr marL="36000" marR="8324" marT="4162" marB="4162" anchor="ctr">
                    <a:lnL>
                      <a:noFill/>
                    </a:lnL>
                    <a:lnR>
                      <a:noFill/>
                    </a:lnR>
                    <a:lnT>
                      <a:noFill/>
                    </a:lnT>
                    <a:lnB>
                      <a:noFill/>
                    </a:lnB>
                    <a:solidFill>
                      <a:srgbClr val="FFFFFF"/>
                    </a:solidFill>
                  </a:tcPr>
                </a:tc>
                <a:tc>
                  <a:txBody>
                    <a:bodyPr/>
                    <a:lstStyle/>
                    <a:p>
                      <a:r>
                        <a:rPr lang="en-AU" sz="600" dirty="0">
                          <a:effectLst/>
                        </a:rPr>
                        <a:t>Before disclosing PI overseas, a business must take reasonable steps to ensure that the recipient does not breach the APPs in relation to the information: APP 8 (exceptions apply). The entity is accountable for a breach of the APPs by the overseas recipient in relation to the information: s 16C (exceptions apply)</a:t>
                      </a:r>
                    </a:p>
                  </a:txBody>
                  <a:tcPr marL="108000" marR="8324" marT="4162" marB="4162" anchor="ctr">
                    <a:lnL>
                      <a:noFill/>
                    </a:lnL>
                    <a:lnR>
                      <a:noFill/>
                    </a:lnR>
                    <a:lnT>
                      <a:noFill/>
                    </a:lnT>
                    <a:lnB>
                      <a:noFill/>
                    </a:lnB>
                    <a:solidFill>
                      <a:srgbClr val="FFFFFF"/>
                    </a:solidFill>
                  </a:tcPr>
                </a:tc>
              </a:tr>
              <a:tr h="203886">
                <a:tc>
                  <a:txBody>
                    <a:bodyPr/>
                    <a:lstStyle/>
                    <a:p>
                      <a:r>
                        <a:rPr lang="en-AU" sz="800" b="1" dirty="0">
                          <a:solidFill>
                            <a:srgbClr val="FF0000"/>
                          </a:solidFill>
                          <a:effectLst/>
                        </a:rPr>
                        <a:t>Sanctions</a:t>
                      </a:r>
                      <a:endParaRPr lang="en-AU" sz="800" dirty="0">
                        <a:solidFill>
                          <a:srgbClr val="FF0000"/>
                        </a:solidFill>
                        <a:effectLst/>
                      </a:endParaRPr>
                    </a:p>
                  </a:txBody>
                  <a:tcPr marL="8324" marR="8324" marT="4162" marB="4162" anchor="ctr">
                    <a:lnL>
                      <a:noFill/>
                    </a:lnL>
                    <a:lnR>
                      <a:noFill/>
                    </a:lnR>
                    <a:lnT>
                      <a:noFill/>
                    </a:lnT>
                    <a:lnB>
                      <a:noFill/>
                    </a:lnB>
                    <a:solidFill>
                      <a:srgbClr val="FFFFFF"/>
                    </a:solidFill>
                  </a:tcPr>
                </a:tc>
                <a:tc>
                  <a:txBody>
                    <a:bodyPr/>
                    <a:lstStyle/>
                    <a:p>
                      <a:r>
                        <a:rPr lang="en-AU" sz="600" dirty="0">
                          <a:effectLst/>
                        </a:rPr>
                        <a:t>Administrative fines of up to €20 million or 4% of annual worldwide turnover (whichever is higher): Art 83</a:t>
                      </a:r>
                    </a:p>
                  </a:txBody>
                  <a:tcPr marL="36000" marR="8324" marT="4162" marB="4162" anchor="ctr">
                    <a:lnL>
                      <a:noFill/>
                    </a:lnL>
                    <a:lnR>
                      <a:noFill/>
                    </a:lnR>
                    <a:lnT>
                      <a:noFill/>
                    </a:lnT>
                    <a:lnB>
                      <a:noFill/>
                    </a:lnB>
                    <a:solidFill>
                      <a:srgbClr val="FFFFFF"/>
                    </a:solidFill>
                  </a:tcPr>
                </a:tc>
                <a:tc>
                  <a:txBody>
                    <a:bodyPr/>
                    <a:lstStyle/>
                    <a:p>
                      <a:pPr algn="l"/>
                      <a:r>
                        <a:rPr lang="en-AU" sz="600" dirty="0">
                          <a:effectLst/>
                        </a:rPr>
                        <a:t>Powers to work with entities to facilitate compliance and best practice, and investigative and enforcement powers: Parts IV and </a:t>
                      </a:r>
                      <a:r>
                        <a:rPr lang="en-AU" sz="600" dirty="0" smtClean="0">
                          <a:effectLst/>
                        </a:rPr>
                        <a:t>V</a:t>
                      </a:r>
                      <a:endParaRPr lang="en-AU" sz="600" dirty="0">
                        <a:effectLst/>
                      </a:endParaRPr>
                    </a:p>
                  </a:txBody>
                  <a:tcPr marL="108000" marR="8324" marT="4162" marB="4162"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679413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latin typeface="Century Gothic" panose="020B0502020202020204" pitchFamily="34" charset="0"/>
              </a:rPr>
              <a:t>GDPR vs Privacy Act – key points</a:t>
            </a:r>
          </a:p>
        </p:txBody>
      </p:sp>
      <p:sp>
        <p:nvSpPr>
          <p:cNvPr id="9" name="Content Placeholder 2"/>
          <p:cNvSpPr txBox="1">
            <a:spLocks/>
          </p:cNvSpPr>
          <p:nvPr/>
        </p:nvSpPr>
        <p:spPr>
          <a:xfrm>
            <a:off x="360000" y="1101584"/>
            <a:ext cx="7776864" cy="3455244"/>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defRPr/>
            </a:pPr>
            <a:r>
              <a:rPr lang="en-US" dirty="0">
                <a:solidFill>
                  <a:prstClr val="black"/>
                </a:solidFill>
                <a:latin typeface="Century Gothic" panose="020B0502020202020204" pitchFamily="34" charset="0"/>
                <a:cs typeface="+mn-cs"/>
              </a:rPr>
              <a:t>Explicit detail as to transparency and accountability</a:t>
            </a:r>
          </a:p>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defRPr/>
            </a:pPr>
            <a:r>
              <a:rPr lang="en-US" dirty="0">
                <a:solidFill>
                  <a:prstClr val="black"/>
                </a:solidFill>
                <a:latin typeface="Century Gothic" panose="020B0502020202020204" pitchFamily="34" charset="0"/>
                <a:cs typeface="+mn-cs"/>
              </a:rPr>
              <a:t>No exceptions for SMEs </a:t>
            </a:r>
          </a:p>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defRPr/>
            </a:pPr>
            <a:r>
              <a:rPr lang="en-US" dirty="0">
                <a:solidFill>
                  <a:prstClr val="black"/>
                </a:solidFill>
                <a:latin typeface="Century Gothic" panose="020B0502020202020204" pitchFamily="34" charset="0"/>
                <a:cs typeface="+mn-cs"/>
              </a:rPr>
              <a:t>Existing consents may not be valid if not in the GDPR-compliant format</a:t>
            </a:r>
          </a:p>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defRPr/>
            </a:pPr>
            <a:r>
              <a:rPr lang="en-US" dirty="0">
                <a:solidFill>
                  <a:prstClr val="black"/>
                </a:solidFill>
                <a:latin typeface="Century Gothic" panose="020B0502020202020204" pitchFamily="34" charset="0"/>
                <a:cs typeface="+mn-cs"/>
              </a:rPr>
              <a:t>New rights for data subjects: </a:t>
            </a:r>
            <a:r>
              <a:rPr lang="en-US" dirty="0" smtClean="0">
                <a:solidFill>
                  <a:prstClr val="black"/>
                </a:solidFill>
                <a:latin typeface="Century Gothic" panose="020B0502020202020204" pitchFamily="34" charset="0"/>
                <a:cs typeface="+mn-cs"/>
              </a:rPr>
              <a:t>objection, portability </a:t>
            </a:r>
            <a:r>
              <a:rPr lang="en-US" dirty="0">
                <a:solidFill>
                  <a:prstClr val="black"/>
                </a:solidFill>
                <a:latin typeface="Century Gothic" panose="020B0502020202020204" pitchFamily="34" charset="0"/>
                <a:cs typeface="+mn-cs"/>
              </a:rPr>
              <a:t>and right to be forgotten</a:t>
            </a:r>
          </a:p>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defRPr/>
            </a:pPr>
            <a:r>
              <a:rPr lang="en-US" dirty="0">
                <a:solidFill>
                  <a:prstClr val="black"/>
                </a:solidFill>
                <a:latin typeface="Century Gothic" panose="020B0502020202020204" pitchFamily="34" charset="0"/>
                <a:cs typeface="+mn-cs"/>
              </a:rPr>
              <a:t>Notifications to third parties when receive their data from other sources</a:t>
            </a:r>
          </a:p>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defRPr/>
            </a:pPr>
            <a:r>
              <a:rPr lang="en-US" dirty="0">
                <a:solidFill>
                  <a:prstClr val="black"/>
                </a:solidFill>
                <a:latin typeface="Century Gothic" panose="020B0502020202020204" pitchFamily="34" charset="0"/>
                <a:cs typeface="+mn-cs"/>
              </a:rPr>
              <a:t>Much tighter restrictions on overseas transfers</a:t>
            </a:r>
          </a:p>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defRPr/>
            </a:pPr>
            <a:r>
              <a:rPr lang="en-US" dirty="0">
                <a:solidFill>
                  <a:prstClr val="black"/>
                </a:solidFill>
                <a:latin typeface="Century Gothic" panose="020B0502020202020204" pitchFamily="34" charset="0"/>
                <a:cs typeface="+mn-cs"/>
              </a:rPr>
              <a:t>Breach timeframes and procedures</a:t>
            </a:r>
          </a:p>
          <a:p>
            <a:pPr marL="358775" lvl="2" indent="-358775">
              <a:lnSpc>
                <a:spcPct val="110000"/>
              </a:lnSpc>
              <a:spcBef>
                <a:spcPts val="400"/>
              </a:spcBef>
              <a:spcAft>
                <a:spcPts val="400"/>
              </a:spcAft>
              <a:buClr>
                <a:srgbClr val="C00000"/>
              </a:buClr>
              <a:buSzPct val="100000"/>
              <a:buFont typeface="Wingdings" panose="05000000000000000000" pitchFamily="2" charset="2"/>
              <a:buChar char="§"/>
              <a:tabLst>
                <a:tab pos="358775" algn="l"/>
              </a:tabLst>
              <a:defRPr/>
            </a:pPr>
            <a:r>
              <a:rPr lang="en-US" dirty="0">
                <a:solidFill>
                  <a:prstClr val="black"/>
                </a:solidFill>
                <a:latin typeface="Century Gothic" panose="020B0502020202020204" pitchFamily="34" charset="0"/>
                <a:cs typeface="+mn-cs"/>
              </a:rPr>
              <a:t>Penalties and remedies</a:t>
            </a:r>
          </a:p>
          <a:p>
            <a:pPr>
              <a:buSzPct val="80000"/>
              <a:defRPr/>
            </a:pPr>
            <a:endParaRPr lang="en-US" sz="1600" dirty="0" smtClean="0">
              <a:solidFill>
                <a:prstClr val="black"/>
              </a:solidFill>
            </a:endParaRPr>
          </a:p>
        </p:txBody>
      </p:sp>
    </p:spTree>
    <p:extLst>
      <p:ext uri="{BB962C8B-B14F-4D97-AF65-F5344CB8AC3E}">
        <p14:creationId xmlns:p14="http://schemas.microsoft.com/office/powerpoint/2010/main" val="1545145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ia-iAwards-celebrating-v4-1600x8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24" y="-32556"/>
            <a:ext cx="10616108" cy="5308054"/>
          </a:xfrm>
          <a:prstGeom prst="rect">
            <a:avLst/>
          </a:prstGeom>
        </p:spPr>
      </p:pic>
    </p:spTree>
    <p:extLst>
      <p:ext uri="{BB962C8B-B14F-4D97-AF65-F5344CB8AC3E}">
        <p14:creationId xmlns:p14="http://schemas.microsoft.com/office/powerpoint/2010/main" val="3081143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m-backgroun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72453"/>
            <a:ext cx="9180511" cy="591585"/>
          </a:xfrm>
          <a:prstGeom prst="rect">
            <a:avLst/>
          </a:prstGeom>
        </p:spPr>
      </p:pic>
      <p:pic>
        <p:nvPicPr>
          <p:cNvPr id="11" name="Picture 10"/>
          <p:cNvPicPr>
            <a:picLocks noChangeAspect="1"/>
          </p:cNvPicPr>
          <p:nvPr/>
        </p:nvPicPr>
        <p:blipFill>
          <a:blip r:embed="rId4"/>
          <a:stretch>
            <a:fillRect/>
          </a:stretch>
        </p:blipFill>
        <p:spPr>
          <a:xfrm>
            <a:off x="6228184" y="4659982"/>
            <a:ext cx="518458" cy="432048"/>
          </a:xfrm>
          <a:prstGeom prst="rect">
            <a:avLst/>
          </a:prstGeom>
        </p:spPr>
      </p:pic>
      <p:pic>
        <p:nvPicPr>
          <p:cNvPr id="2" name="Picture 1"/>
          <p:cNvPicPr>
            <a:picLocks noChangeAspect="1"/>
          </p:cNvPicPr>
          <p:nvPr/>
        </p:nvPicPr>
        <p:blipFill>
          <a:blip r:embed="rId5"/>
          <a:stretch>
            <a:fillRect/>
          </a:stretch>
        </p:blipFill>
        <p:spPr>
          <a:xfrm>
            <a:off x="3798292" y="4632953"/>
            <a:ext cx="269652" cy="459077"/>
          </a:xfrm>
          <a:prstGeom prst="rect">
            <a:avLst/>
          </a:prstGeom>
        </p:spPr>
      </p:pic>
      <p:sp>
        <p:nvSpPr>
          <p:cNvPr id="18" name="TextBox 17">
            <a:extLst>
              <a:ext uri="{FF2B5EF4-FFF2-40B4-BE49-F238E27FC236}">
                <a16:creationId xmlns="" xmlns:a16="http://schemas.microsoft.com/office/drawing/2014/main" id="{BE8CAC90-A7CE-4363-ADB7-E3BF27428C2C}"/>
              </a:ext>
            </a:extLst>
          </p:cNvPr>
          <p:cNvSpPr txBox="1"/>
          <p:nvPr/>
        </p:nvSpPr>
        <p:spPr>
          <a:xfrm>
            <a:off x="539552" y="4517707"/>
            <a:ext cx="2664296" cy="615553"/>
          </a:xfrm>
          <a:prstGeom prst="rect">
            <a:avLst/>
          </a:prstGeom>
          <a:noFill/>
        </p:spPr>
        <p:txBody>
          <a:bodyPr wrap="square" rtlCol="0">
            <a:spAutoFit/>
          </a:bodyPr>
          <a:lstStyle/>
          <a:p>
            <a:r>
              <a:rPr lang="en-GB" sz="3400" b="1" dirty="0">
                <a:solidFill>
                  <a:srgbClr val="FFFCFB"/>
                </a:solidFill>
                <a:latin typeface="Wired 90" pitchFamily="34" charset="0"/>
              </a:rPr>
              <a:t>Celebrating</a:t>
            </a:r>
          </a:p>
        </p:txBody>
      </p:sp>
      <p:sp>
        <p:nvSpPr>
          <p:cNvPr id="19" name="TextBox 18">
            <a:extLst>
              <a:ext uri="{FF2B5EF4-FFF2-40B4-BE49-F238E27FC236}">
                <a16:creationId xmlns="" xmlns:a16="http://schemas.microsoft.com/office/drawing/2014/main" id="{BE8CAC90-A7CE-4363-ADB7-E3BF27428C2C}"/>
              </a:ext>
            </a:extLst>
          </p:cNvPr>
          <p:cNvSpPr txBox="1"/>
          <p:nvPr/>
        </p:nvSpPr>
        <p:spPr>
          <a:xfrm>
            <a:off x="4067944"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40</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sp>
        <p:nvSpPr>
          <p:cNvPr id="20" name="TextBox 19">
            <a:extLst>
              <a:ext uri="{FF2B5EF4-FFF2-40B4-BE49-F238E27FC236}">
                <a16:creationId xmlns="" xmlns:a16="http://schemas.microsoft.com/office/drawing/2014/main" id="{BE8CAC90-A7CE-4363-ADB7-E3BF27428C2C}"/>
              </a:ext>
            </a:extLst>
          </p:cNvPr>
          <p:cNvSpPr txBox="1"/>
          <p:nvPr/>
        </p:nvSpPr>
        <p:spPr>
          <a:xfrm>
            <a:off x="6732240"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25</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0" name="Title 14"/>
          <p:cNvSpPr txBox="1">
            <a:spLocks/>
          </p:cNvSpPr>
          <p:nvPr/>
        </p:nvSpPr>
        <p:spPr>
          <a:xfrm>
            <a:off x="701825" y="771550"/>
            <a:ext cx="7776862" cy="31408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3200" b="1" dirty="0" smtClean="0">
              <a:solidFill>
                <a:srgbClr val="C00000"/>
              </a:solidFill>
              <a:latin typeface="Century Gothic" panose="020B0502020202020204" pitchFamily="34" charset="0"/>
            </a:endParaRPr>
          </a:p>
          <a:p>
            <a:r>
              <a:rPr lang="en-AU" sz="3200" b="1" dirty="0" smtClean="0">
                <a:solidFill>
                  <a:srgbClr val="C00000"/>
                </a:solidFill>
                <a:latin typeface="Century Gothic" panose="020B0502020202020204" pitchFamily="34" charset="0"/>
              </a:rPr>
              <a:t>GDPR </a:t>
            </a:r>
            <a:r>
              <a:rPr lang="en-AU" sz="3200" b="1" dirty="0" smtClean="0">
                <a:solidFill>
                  <a:srgbClr val="C00000"/>
                </a:solidFill>
                <a:latin typeface="Century Gothic" panose="020B0502020202020204" pitchFamily="34" charset="0"/>
              </a:rPr>
              <a:t>Legislation </a:t>
            </a:r>
            <a:r>
              <a:rPr lang="en-AU" sz="3200" b="1" dirty="0">
                <a:solidFill>
                  <a:srgbClr val="C00000"/>
                </a:solidFill>
                <a:latin typeface="Century Gothic" panose="020B0502020202020204" pitchFamily="34" charset="0"/>
              </a:rPr>
              <a:t>I</a:t>
            </a:r>
            <a:r>
              <a:rPr lang="en-AU" sz="3200" b="1" dirty="0" smtClean="0">
                <a:solidFill>
                  <a:srgbClr val="C00000"/>
                </a:solidFill>
                <a:latin typeface="Century Gothic" panose="020B0502020202020204" pitchFamily="34" charset="0"/>
              </a:rPr>
              <a:t>nsights</a:t>
            </a:r>
            <a:br>
              <a:rPr lang="en-AU" sz="3200" b="1" dirty="0" smtClean="0">
                <a:solidFill>
                  <a:srgbClr val="C00000"/>
                </a:solidFill>
                <a:latin typeface="Century Gothic" panose="020B0502020202020204" pitchFamily="34" charset="0"/>
              </a:rPr>
            </a:br>
            <a:endParaRPr lang="en-AU" sz="3000" b="1" dirty="0">
              <a:solidFill>
                <a:srgbClr val="C00000"/>
              </a:solidFill>
              <a:latin typeface="Century Gothic" panose="020B0502020202020204" pitchFamily="34" charset="0"/>
            </a:endParaRPr>
          </a:p>
          <a:p>
            <a:r>
              <a:rPr lang="en-AU" sz="3000" dirty="0">
                <a:solidFill>
                  <a:schemeClr val="tx1">
                    <a:lumMod val="65000"/>
                    <a:lumOff val="35000"/>
                  </a:schemeClr>
                </a:solidFill>
                <a:latin typeface="Century Gothic" panose="020B0502020202020204" pitchFamily="34" charset="0"/>
              </a:rPr>
              <a:t>Mike Pym, CEO, Gordian Lawyers </a:t>
            </a:r>
            <a:br>
              <a:rPr lang="en-AU" sz="3000" dirty="0">
                <a:solidFill>
                  <a:schemeClr val="tx1">
                    <a:lumMod val="65000"/>
                    <a:lumOff val="35000"/>
                  </a:schemeClr>
                </a:solidFill>
                <a:latin typeface="Century Gothic" panose="020B0502020202020204" pitchFamily="34" charset="0"/>
              </a:rPr>
            </a:br>
            <a:r>
              <a:rPr lang="en-AU" sz="3000" dirty="0">
                <a:solidFill>
                  <a:schemeClr val="tx1">
                    <a:lumMod val="65000"/>
                    <a:lumOff val="35000"/>
                  </a:schemeClr>
                </a:solidFill>
                <a:latin typeface="Century Gothic" panose="020B0502020202020204" pitchFamily="34" charset="0"/>
              </a:rPr>
              <a:t>&amp; Ben Robson, Partner, </a:t>
            </a:r>
            <a:r>
              <a:rPr lang="en-AU" sz="3000" dirty="0" err="1">
                <a:solidFill>
                  <a:schemeClr val="tx1">
                    <a:lumMod val="65000"/>
                    <a:lumOff val="35000"/>
                  </a:schemeClr>
                </a:solidFill>
                <a:latin typeface="Century Gothic" panose="020B0502020202020204" pitchFamily="34" charset="0"/>
              </a:rPr>
              <a:t>Oury</a:t>
            </a:r>
            <a:r>
              <a:rPr lang="en-AU" sz="3000" dirty="0">
                <a:solidFill>
                  <a:schemeClr val="tx1">
                    <a:lumMod val="65000"/>
                    <a:lumOff val="35000"/>
                  </a:schemeClr>
                </a:solidFill>
                <a:latin typeface="Century Gothic" panose="020B0502020202020204" pitchFamily="34" charset="0"/>
              </a:rPr>
              <a:t> Clark Solicitors</a:t>
            </a:r>
            <a:endParaRPr lang="en-AU" sz="3000" dirty="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576321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0" name="Title 14"/>
          <p:cNvSpPr txBox="1">
            <a:spLocks/>
          </p:cNvSpPr>
          <p:nvPr/>
        </p:nvSpPr>
        <p:spPr>
          <a:xfrm>
            <a:off x="467544" y="1815666"/>
            <a:ext cx="7704856" cy="15121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C00000"/>
                </a:solidFill>
                <a:latin typeface="Century Gothic" panose="020B0502020202020204" pitchFamily="34" charset="0"/>
              </a:rPr>
              <a:t>Section 3</a:t>
            </a:r>
            <a:r>
              <a:rPr lang="en-US" sz="4000" b="1" dirty="0" smtClean="0">
                <a:solidFill>
                  <a:srgbClr val="C00000"/>
                </a:solidFill>
                <a:latin typeface="Century Gothic" panose="020B0502020202020204" pitchFamily="34" charset="0"/>
              </a:rPr>
              <a:t>: </a:t>
            </a:r>
          </a:p>
          <a:p>
            <a:pPr algn="l"/>
            <a:r>
              <a:rPr lang="en-US" sz="4000" b="1" dirty="0" smtClean="0">
                <a:solidFill>
                  <a:srgbClr val="C00000"/>
                </a:solidFill>
                <a:latin typeface="Century Gothic" panose="020B0502020202020204" pitchFamily="34" charset="0"/>
              </a:rPr>
              <a:t>Practical application of GDPR</a:t>
            </a:r>
            <a:endParaRPr lang="en-AU" sz="40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2305917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latin typeface="Century Gothic" panose="020B0502020202020204" pitchFamily="34" charset="0"/>
              </a:rPr>
              <a:t>Documentation</a:t>
            </a:r>
          </a:p>
        </p:txBody>
      </p:sp>
      <p:sp>
        <p:nvSpPr>
          <p:cNvPr id="10" name="Content Placeholder 2"/>
          <p:cNvSpPr txBox="1">
            <a:spLocks/>
          </p:cNvSpPr>
          <p:nvPr/>
        </p:nvSpPr>
        <p:spPr>
          <a:xfrm>
            <a:off x="394792" y="1000599"/>
            <a:ext cx="8064896" cy="3402631"/>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400"/>
              </a:spcBef>
              <a:spcAft>
                <a:spcPts val="400"/>
              </a:spcAft>
              <a:buClr>
                <a:srgbClr val="C00000"/>
              </a:buClr>
              <a:buSzPct val="80000"/>
              <a:buFont typeface="Wingdings" charset="2"/>
              <a:buChar char="§"/>
              <a:defRPr/>
            </a:pPr>
            <a:r>
              <a:rPr lang="en-US" dirty="0" smtClean="0">
                <a:solidFill>
                  <a:prstClr val="black"/>
                </a:solidFill>
                <a:latin typeface="Century Gothic" panose="020B0502020202020204" pitchFamily="34" charset="0"/>
              </a:rPr>
              <a:t>Businesses need to document all decisions regarding privacy, including reasons for decisions:</a:t>
            </a:r>
          </a:p>
          <a:p>
            <a:pPr marL="739775" lvl="1" indent="-412750">
              <a:spcBef>
                <a:spcPts val="400"/>
              </a:spcBef>
              <a:spcAft>
                <a:spcPts val="400"/>
              </a:spcAft>
              <a:buClr>
                <a:srgbClr val="C00000"/>
              </a:buClr>
              <a:defRPr/>
            </a:pPr>
            <a:r>
              <a:rPr lang="en-US" dirty="0" smtClean="0">
                <a:solidFill>
                  <a:prstClr val="black"/>
                </a:solidFill>
                <a:latin typeface="Century Gothic" panose="020B0502020202020204" pitchFamily="34" charset="0"/>
              </a:rPr>
              <a:t>Appointing a EU DPO and/or Representative</a:t>
            </a:r>
          </a:p>
          <a:p>
            <a:pPr marL="739775" lvl="1" indent="-412750">
              <a:spcBef>
                <a:spcPts val="400"/>
              </a:spcBef>
              <a:spcAft>
                <a:spcPts val="400"/>
              </a:spcAft>
              <a:buClr>
                <a:srgbClr val="C00000"/>
              </a:buClr>
              <a:defRPr/>
            </a:pPr>
            <a:r>
              <a:rPr lang="en-US" dirty="0" smtClean="0">
                <a:solidFill>
                  <a:prstClr val="black"/>
                </a:solidFill>
                <a:latin typeface="Century Gothic" panose="020B0502020202020204" pitchFamily="34" charset="0"/>
              </a:rPr>
              <a:t>Policies: privacy, security, data retention, collection notices</a:t>
            </a:r>
          </a:p>
          <a:p>
            <a:pPr marL="739775" lvl="1" indent="-412750">
              <a:spcBef>
                <a:spcPts val="400"/>
              </a:spcBef>
              <a:spcAft>
                <a:spcPts val="400"/>
              </a:spcAft>
              <a:buClr>
                <a:srgbClr val="C00000"/>
              </a:buClr>
              <a:defRPr/>
            </a:pPr>
            <a:r>
              <a:rPr lang="en-US" dirty="0" smtClean="0">
                <a:solidFill>
                  <a:prstClr val="black"/>
                </a:solidFill>
                <a:latin typeface="Century Gothic" panose="020B0502020202020204" pitchFamily="34" charset="0"/>
              </a:rPr>
              <a:t>Data Protection Impact Assessment Statements</a:t>
            </a:r>
          </a:p>
          <a:p>
            <a:pPr marL="739775" lvl="1" indent="-412750">
              <a:spcBef>
                <a:spcPts val="400"/>
              </a:spcBef>
              <a:spcAft>
                <a:spcPts val="400"/>
              </a:spcAft>
              <a:buClr>
                <a:srgbClr val="C00000"/>
              </a:buClr>
              <a:defRPr/>
            </a:pPr>
            <a:r>
              <a:rPr lang="en-US" dirty="0" smtClean="0">
                <a:solidFill>
                  <a:prstClr val="black"/>
                </a:solidFill>
                <a:latin typeface="Century Gothic" panose="020B0502020202020204" pitchFamily="34" charset="0"/>
              </a:rPr>
              <a:t>Breach notification process</a:t>
            </a:r>
          </a:p>
          <a:p>
            <a:pPr marL="739775" lvl="1" indent="-412750">
              <a:spcBef>
                <a:spcPts val="400"/>
              </a:spcBef>
              <a:spcAft>
                <a:spcPts val="400"/>
              </a:spcAft>
              <a:buClr>
                <a:srgbClr val="C00000"/>
              </a:buClr>
              <a:defRPr/>
            </a:pPr>
            <a:r>
              <a:rPr lang="en-US" dirty="0" smtClean="0">
                <a:solidFill>
                  <a:prstClr val="black"/>
                </a:solidFill>
                <a:latin typeface="Century Gothic" panose="020B0502020202020204" pitchFamily="34" charset="0"/>
              </a:rPr>
              <a:t>Mandatory Contracts: employees, customers, suppliers, inter-company</a:t>
            </a:r>
          </a:p>
          <a:p>
            <a:pPr marL="806450" lvl="1" indent="-266700">
              <a:spcBef>
                <a:spcPts val="400"/>
              </a:spcBef>
              <a:spcAft>
                <a:spcPts val="400"/>
              </a:spcAft>
              <a:buClr>
                <a:srgbClr val="FC2319"/>
              </a:buClr>
              <a:defRPr/>
            </a:pPr>
            <a:endParaRPr lang="en-US"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300030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latin typeface="Century Gothic" panose="020B0502020202020204" pitchFamily="34" charset="0"/>
              </a:rPr>
              <a:t>Documentation</a:t>
            </a:r>
          </a:p>
        </p:txBody>
      </p:sp>
      <p:sp>
        <p:nvSpPr>
          <p:cNvPr id="9" name="Content Placeholder 2"/>
          <p:cNvSpPr txBox="1">
            <a:spLocks/>
          </p:cNvSpPr>
          <p:nvPr/>
        </p:nvSpPr>
        <p:spPr>
          <a:xfrm>
            <a:off x="360000" y="1995686"/>
            <a:ext cx="7757445" cy="1692417"/>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smtClean="0">
                <a:solidFill>
                  <a:prstClr val="black"/>
                </a:solidFill>
                <a:latin typeface="Century Gothic" panose="020B0502020202020204" pitchFamily="34" charset="0"/>
              </a:rPr>
              <a:t>Decisions should evidence and document balancing rights and freedoms with technical and organisational measures and costs</a:t>
            </a:r>
          </a:p>
          <a:p>
            <a:pPr marL="806450" lvl="1" indent="-266700">
              <a:buClr>
                <a:srgbClr val="FC2319"/>
              </a:buClr>
              <a:defRPr/>
            </a:pPr>
            <a:endParaRPr lang="en-US"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2576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latin typeface="Century Gothic" panose="020B0502020202020204" pitchFamily="34" charset="0"/>
              </a:rPr>
              <a:t>GDPR – data breach notifications</a:t>
            </a:r>
          </a:p>
        </p:txBody>
      </p:sp>
      <p:sp>
        <p:nvSpPr>
          <p:cNvPr id="9" name="Content Placeholder 2"/>
          <p:cNvSpPr txBox="1">
            <a:spLocks/>
          </p:cNvSpPr>
          <p:nvPr/>
        </p:nvSpPr>
        <p:spPr>
          <a:xfrm>
            <a:off x="395536" y="1079064"/>
            <a:ext cx="7992888" cy="3362730"/>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2" indent="0">
              <a:spcBef>
                <a:spcPts val="400"/>
              </a:spcBef>
              <a:spcAft>
                <a:spcPts val="400"/>
              </a:spcAft>
              <a:buFont typeface="Wingdings" charset="2"/>
              <a:buNone/>
              <a:defRPr/>
            </a:pPr>
            <a:r>
              <a:rPr lang="en-US" sz="1800" dirty="0" smtClean="0">
                <a:solidFill>
                  <a:prstClr val="black"/>
                </a:solidFill>
                <a:latin typeface="Century Gothic" panose="020B0502020202020204" pitchFamily="34" charset="0"/>
              </a:rPr>
              <a:t>Steps:</a:t>
            </a:r>
          </a:p>
          <a:p>
            <a:pPr marL="715963" lvl="2" indent="-357188">
              <a:spcBef>
                <a:spcPts val="400"/>
              </a:spcBef>
              <a:spcAft>
                <a:spcPts val="400"/>
              </a:spcAft>
              <a:defRPr/>
            </a:pPr>
            <a:r>
              <a:rPr lang="en-US" sz="1800" dirty="0" smtClean="0">
                <a:solidFill>
                  <a:prstClr val="black"/>
                </a:solidFill>
                <a:latin typeface="Century Gothic" panose="020B0502020202020204" pitchFamily="34" charset="0"/>
              </a:rPr>
              <a:t>Assess the risk to individuals’ rights and freedoms</a:t>
            </a:r>
          </a:p>
          <a:p>
            <a:pPr marL="715963" lvl="2" indent="-357188">
              <a:spcBef>
                <a:spcPts val="400"/>
              </a:spcBef>
              <a:spcAft>
                <a:spcPts val="400"/>
              </a:spcAft>
              <a:defRPr/>
            </a:pPr>
            <a:r>
              <a:rPr lang="en-US" sz="1800" dirty="0" smtClean="0">
                <a:solidFill>
                  <a:prstClr val="black"/>
                </a:solidFill>
                <a:latin typeface="Century Gothic" panose="020B0502020202020204" pitchFamily="34" charset="0"/>
              </a:rPr>
              <a:t>Notify:</a:t>
            </a:r>
          </a:p>
          <a:p>
            <a:pPr marL="1074738" lvl="3" indent="-358775">
              <a:spcBef>
                <a:spcPts val="400"/>
              </a:spcBef>
              <a:spcAft>
                <a:spcPts val="400"/>
              </a:spcAft>
              <a:defRPr/>
            </a:pPr>
            <a:r>
              <a:rPr lang="en-US" sz="1800" dirty="0" smtClean="0">
                <a:solidFill>
                  <a:prstClr val="black"/>
                </a:solidFill>
                <a:latin typeface="Century Gothic" panose="020B0502020202020204" pitchFamily="34" charset="0"/>
              </a:rPr>
              <a:t>Supervisory Authority within 72 hours (prescribed information)</a:t>
            </a:r>
          </a:p>
          <a:p>
            <a:pPr marL="1074738" lvl="3" indent="-358775">
              <a:spcBef>
                <a:spcPts val="400"/>
              </a:spcBef>
              <a:spcAft>
                <a:spcPts val="400"/>
              </a:spcAft>
              <a:defRPr/>
            </a:pPr>
            <a:r>
              <a:rPr lang="en-US" sz="1800" dirty="0" smtClean="0">
                <a:solidFill>
                  <a:prstClr val="black"/>
                </a:solidFill>
                <a:latin typeface="Century Gothic" panose="020B0502020202020204" pitchFamily="34" charset="0"/>
              </a:rPr>
              <a:t>Data subject (high risk only)</a:t>
            </a:r>
          </a:p>
          <a:p>
            <a:pPr marL="1074738" lvl="3" indent="-358775">
              <a:spcBef>
                <a:spcPts val="400"/>
              </a:spcBef>
              <a:spcAft>
                <a:spcPts val="400"/>
              </a:spcAft>
              <a:defRPr/>
            </a:pPr>
            <a:r>
              <a:rPr lang="en-US" sz="1800" dirty="0" smtClean="0">
                <a:solidFill>
                  <a:prstClr val="black"/>
                </a:solidFill>
                <a:latin typeface="Century Gothic" panose="020B0502020202020204" pitchFamily="34" charset="0"/>
              </a:rPr>
              <a:t>Other organisations/regulators (if required)</a:t>
            </a:r>
          </a:p>
          <a:p>
            <a:pPr marL="715963" lvl="2" indent="-357188">
              <a:spcBef>
                <a:spcPts val="400"/>
              </a:spcBef>
              <a:spcAft>
                <a:spcPts val="400"/>
              </a:spcAft>
              <a:defRPr/>
            </a:pPr>
            <a:r>
              <a:rPr lang="en-US" sz="1800" dirty="0" smtClean="0">
                <a:solidFill>
                  <a:prstClr val="black"/>
                </a:solidFill>
                <a:latin typeface="Century Gothic" panose="020B0502020202020204" pitchFamily="34" charset="0"/>
              </a:rPr>
              <a:t>Document your decision making </a:t>
            </a:r>
          </a:p>
          <a:p>
            <a:pPr marL="715963" lvl="2" indent="-357188">
              <a:spcBef>
                <a:spcPts val="400"/>
              </a:spcBef>
              <a:spcAft>
                <a:spcPts val="400"/>
              </a:spcAft>
              <a:defRPr/>
            </a:pPr>
            <a:r>
              <a:rPr lang="en-US" sz="1800" dirty="0" smtClean="0">
                <a:solidFill>
                  <a:prstClr val="black"/>
                </a:solidFill>
                <a:latin typeface="Century Gothic" panose="020B0502020202020204" pitchFamily="34" charset="0"/>
              </a:rPr>
              <a:t>Failure to notify - fine of up to €10m or 2% of global turnover</a:t>
            </a:r>
          </a:p>
          <a:p>
            <a:pPr lvl="2" indent="0">
              <a:spcBef>
                <a:spcPts val="400"/>
              </a:spcBef>
              <a:spcAft>
                <a:spcPts val="400"/>
              </a:spcAft>
              <a:buFont typeface="Wingdings" charset="2"/>
              <a:buNone/>
              <a:defRPr/>
            </a:pPr>
            <a:endParaRPr lang="en-US" sz="1800" dirty="0" smtClean="0">
              <a:solidFill>
                <a:prstClr val="black"/>
              </a:solidFill>
              <a:latin typeface="Century Gothic" panose="020B0502020202020204" pitchFamily="34" charset="0"/>
            </a:endParaRPr>
          </a:p>
          <a:p>
            <a:pPr marL="984250" lvl="2" indent="-266700">
              <a:spcBef>
                <a:spcPts val="400"/>
              </a:spcBef>
              <a:spcAft>
                <a:spcPts val="400"/>
              </a:spcAft>
              <a:defRPr/>
            </a:pPr>
            <a:endParaRPr lang="en-US" sz="1800" dirty="0" smtClean="0">
              <a:solidFill>
                <a:prstClr val="black"/>
              </a:solidFill>
              <a:latin typeface="Century Gothic" panose="020B0502020202020204" pitchFamily="34" charset="0"/>
            </a:endParaRPr>
          </a:p>
          <a:p>
            <a:pPr marL="266700" indent="-266700">
              <a:spcBef>
                <a:spcPts val="400"/>
              </a:spcBef>
              <a:spcAft>
                <a:spcPts val="400"/>
              </a:spcAft>
              <a:buSzPct val="80000"/>
              <a:buFont typeface="Wingdings" charset="2"/>
              <a:buChar char="§"/>
              <a:defRPr/>
            </a:pPr>
            <a:endParaRPr lang="en-US" sz="1800"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08342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C00000"/>
                </a:solidFill>
                <a:latin typeface="Century Gothic" panose="020B0502020202020204" pitchFamily="34" charset="0"/>
              </a:rPr>
              <a:t>Data breach notification – GDPR comparison with Privacy Act</a:t>
            </a:r>
          </a:p>
        </p:txBody>
      </p:sp>
      <p:sp>
        <p:nvSpPr>
          <p:cNvPr id="10" name="Content Placeholder 2"/>
          <p:cNvSpPr txBox="1">
            <a:spLocks/>
          </p:cNvSpPr>
          <p:nvPr/>
        </p:nvSpPr>
        <p:spPr>
          <a:xfrm>
            <a:off x="560011" y="943188"/>
            <a:ext cx="8244448" cy="3311244"/>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65125" indent="-365125">
              <a:spcBef>
                <a:spcPts val="300"/>
              </a:spcBef>
              <a:spcAft>
                <a:spcPts val="300"/>
              </a:spcAft>
              <a:buClr>
                <a:srgbClr val="C00000"/>
              </a:buClr>
              <a:buSzPct val="80000"/>
              <a:buFont typeface="Wingdings" charset="2"/>
              <a:buChar char="§"/>
              <a:defRPr/>
            </a:pPr>
            <a:r>
              <a:rPr lang="en-US" sz="1800" dirty="0" smtClean="0">
                <a:solidFill>
                  <a:prstClr val="black"/>
                </a:solidFill>
              </a:rPr>
              <a:t>Definition of personal data is different</a:t>
            </a:r>
          </a:p>
          <a:p>
            <a:pPr marL="365125" indent="-365125">
              <a:spcBef>
                <a:spcPts val="300"/>
              </a:spcBef>
              <a:spcAft>
                <a:spcPts val="300"/>
              </a:spcAft>
              <a:buClr>
                <a:srgbClr val="C00000"/>
              </a:buClr>
              <a:buSzPct val="80000"/>
              <a:buFont typeface="Wingdings" charset="2"/>
              <a:buChar char="§"/>
              <a:defRPr/>
            </a:pPr>
            <a:r>
              <a:rPr lang="en-US" sz="1800" dirty="0" smtClean="0">
                <a:solidFill>
                  <a:prstClr val="black"/>
                </a:solidFill>
              </a:rPr>
              <a:t>Does the law apply to me? </a:t>
            </a:r>
          </a:p>
          <a:p>
            <a:pPr marL="715963" lvl="1" indent="-357188">
              <a:spcBef>
                <a:spcPts val="300"/>
              </a:spcBef>
              <a:spcAft>
                <a:spcPts val="300"/>
              </a:spcAft>
              <a:buClr>
                <a:srgbClr val="C00000"/>
              </a:buClr>
              <a:defRPr/>
            </a:pPr>
            <a:r>
              <a:rPr lang="en-US" sz="1800" dirty="0" smtClean="0">
                <a:solidFill>
                  <a:prstClr val="black"/>
                </a:solidFill>
              </a:rPr>
              <a:t>No SME exclusion under GDPR</a:t>
            </a:r>
          </a:p>
          <a:p>
            <a:pPr marL="365125" indent="-365125">
              <a:spcBef>
                <a:spcPts val="300"/>
              </a:spcBef>
              <a:spcAft>
                <a:spcPts val="300"/>
              </a:spcAft>
              <a:buClr>
                <a:srgbClr val="C00000"/>
              </a:buClr>
              <a:buSzPct val="80000"/>
              <a:buFont typeface="Wingdings" charset="2"/>
              <a:buChar char="§"/>
              <a:defRPr/>
            </a:pPr>
            <a:r>
              <a:rPr lang="en-US" sz="1800" dirty="0" smtClean="0">
                <a:solidFill>
                  <a:prstClr val="black"/>
                </a:solidFill>
              </a:rPr>
              <a:t>What is a data breach</a:t>
            </a:r>
          </a:p>
          <a:p>
            <a:pPr marL="715963" lvl="1" indent="-357188">
              <a:spcBef>
                <a:spcPts val="300"/>
              </a:spcBef>
              <a:spcAft>
                <a:spcPts val="300"/>
              </a:spcAft>
              <a:buClr>
                <a:srgbClr val="C00000"/>
              </a:buClr>
              <a:defRPr/>
            </a:pPr>
            <a:r>
              <a:rPr lang="en-US" sz="1800" dirty="0" smtClean="0">
                <a:solidFill>
                  <a:prstClr val="black"/>
                </a:solidFill>
              </a:rPr>
              <a:t>Unauthorised access, disclosure or loss where access or disclosure is likely</a:t>
            </a:r>
          </a:p>
          <a:p>
            <a:pPr marL="365125" indent="-365125">
              <a:spcBef>
                <a:spcPts val="300"/>
              </a:spcBef>
              <a:spcAft>
                <a:spcPts val="300"/>
              </a:spcAft>
              <a:buClr>
                <a:srgbClr val="C00000"/>
              </a:buClr>
              <a:buSzPct val="80000"/>
              <a:buFont typeface="Wingdings" charset="2"/>
              <a:buChar char="§"/>
              <a:defRPr/>
            </a:pPr>
            <a:r>
              <a:rPr lang="en-US" sz="1800" dirty="0" smtClean="0">
                <a:solidFill>
                  <a:prstClr val="black"/>
                </a:solidFill>
              </a:rPr>
              <a:t>Test for informing individual is different:</a:t>
            </a:r>
          </a:p>
          <a:p>
            <a:pPr marL="715963" lvl="1" indent="-357188">
              <a:spcBef>
                <a:spcPts val="300"/>
              </a:spcBef>
              <a:spcAft>
                <a:spcPts val="300"/>
              </a:spcAft>
              <a:buClr>
                <a:srgbClr val="C00000"/>
              </a:buClr>
              <a:defRPr/>
            </a:pPr>
            <a:r>
              <a:rPr lang="en-US" sz="1800" dirty="0" smtClean="0">
                <a:solidFill>
                  <a:prstClr val="black"/>
                </a:solidFill>
              </a:rPr>
              <a:t>GDPR – “High risk to the rights and freedoms of individuals”</a:t>
            </a:r>
          </a:p>
          <a:p>
            <a:pPr marL="715963" lvl="1" indent="-357188">
              <a:spcBef>
                <a:spcPts val="300"/>
              </a:spcBef>
              <a:spcAft>
                <a:spcPts val="300"/>
              </a:spcAft>
              <a:buClr>
                <a:srgbClr val="C00000"/>
              </a:buClr>
              <a:defRPr/>
            </a:pPr>
            <a:r>
              <a:rPr lang="en-US" sz="1800" dirty="0" smtClean="0">
                <a:solidFill>
                  <a:prstClr val="black"/>
                </a:solidFill>
              </a:rPr>
              <a:t>Privacy Act – only notify “eligible data breaches”, being “serious harm” (undefined) and “unable to prevent risk of serious harm with remedial action”</a:t>
            </a:r>
          </a:p>
          <a:p>
            <a:pPr marL="176213" indent="-357188">
              <a:spcBef>
                <a:spcPts val="300"/>
              </a:spcBef>
              <a:spcAft>
                <a:spcPts val="300"/>
              </a:spcAft>
              <a:buClr>
                <a:srgbClr val="C00000"/>
              </a:buClr>
              <a:buFont typeface="Wingdings" panose="05000000000000000000" pitchFamily="2" charset="2"/>
              <a:buChar char="§"/>
              <a:defRPr/>
            </a:pPr>
            <a:r>
              <a:rPr lang="en-US" sz="1800" dirty="0" smtClean="0">
                <a:solidFill>
                  <a:prstClr val="black"/>
                </a:solidFill>
              </a:rPr>
              <a:t>Need to contract through supply chain to ensure prompt notification</a:t>
            </a:r>
          </a:p>
          <a:p>
            <a:pPr marL="904875" lvl="1" indent="-365125">
              <a:buFont typeface="Wingdings" panose="05000000000000000000" pitchFamily="2" charset="2"/>
              <a:buChar char="§"/>
              <a:defRPr/>
            </a:pPr>
            <a:endParaRPr lang="en-US" sz="1400" dirty="0" smtClean="0">
              <a:solidFill>
                <a:prstClr val="black"/>
              </a:solidFill>
            </a:endParaRPr>
          </a:p>
          <a:p>
            <a:pPr>
              <a:buSzPct val="80000"/>
              <a:defRPr/>
            </a:pPr>
            <a:endParaRPr lang="en-US" sz="1400" dirty="0" smtClean="0">
              <a:solidFill>
                <a:prstClr val="black"/>
              </a:solidFill>
            </a:endParaRPr>
          </a:p>
          <a:p>
            <a:pPr marL="806450" lvl="1" indent="-266700">
              <a:defRPr/>
            </a:pPr>
            <a:endParaRPr lang="en-US" sz="1400" dirty="0" smtClean="0">
              <a:solidFill>
                <a:prstClr val="black"/>
              </a:solidFill>
            </a:endParaRPr>
          </a:p>
          <a:p>
            <a:pPr marL="984250" lvl="2" indent="-266700">
              <a:defRPr/>
            </a:pPr>
            <a:endParaRPr lang="en-US" sz="1400" dirty="0" smtClean="0">
              <a:solidFill>
                <a:prstClr val="black"/>
              </a:solidFill>
            </a:endParaRPr>
          </a:p>
          <a:p>
            <a:pPr marL="266700" indent="-266700">
              <a:buSzPct val="80000"/>
              <a:buFont typeface="Wingdings" charset="2"/>
              <a:buChar char="§"/>
              <a:defRPr/>
            </a:pPr>
            <a:endParaRPr lang="en-US" sz="1400" dirty="0" smtClean="0">
              <a:solidFill>
                <a:prstClr val="black"/>
              </a:solidFill>
            </a:endParaRPr>
          </a:p>
        </p:txBody>
      </p:sp>
    </p:spTree>
    <p:extLst>
      <p:ext uri="{BB962C8B-B14F-4D97-AF65-F5344CB8AC3E}">
        <p14:creationId xmlns:p14="http://schemas.microsoft.com/office/powerpoint/2010/main" val="3620864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C00000"/>
                </a:solidFill>
                <a:latin typeface="Century Gothic" panose="020B0502020202020204" pitchFamily="34" charset="0"/>
              </a:rPr>
              <a:t>Data breach notification – GDPR comparison with Privacy Act</a:t>
            </a:r>
          </a:p>
        </p:txBody>
      </p:sp>
      <p:sp>
        <p:nvSpPr>
          <p:cNvPr id="9" name="Content Placeholder 2"/>
          <p:cNvSpPr txBox="1">
            <a:spLocks/>
          </p:cNvSpPr>
          <p:nvPr/>
        </p:nvSpPr>
        <p:spPr>
          <a:xfrm>
            <a:off x="360000" y="987574"/>
            <a:ext cx="8316456" cy="3311244"/>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65125" indent="-365125">
              <a:buClr>
                <a:srgbClr val="C00000"/>
              </a:buClr>
              <a:buSzPct val="80000"/>
              <a:buFont typeface="Wingdings" charset="2"/>
              <a:buChar char="§"/>
              <a:defRPr/>
            </a:pPr>
            <a:r>
              <a:rPr lang="en-US" sz="1400" dirty="0" smtClean="0">
                <a:solidFill>
                  <a:prstClr val="black"/>
                </a:solidFill>
                <a:latin typeface="Century Gothic" panose="020B0502020202020204" pitchFamily="34" charset="0"/>
              </a:rPr>
              <a:t>Notifying Regulator is different</a:t>
            </a:r>
          </a:p>
          <a:p>
            <a:pPr marL="715963" lvl="1" indent="-357188">
              <a:buClr>
                <a:srgbClr val="C00000"/>
              </a:buClr>
              <a:defRPr/>
            </a:pPr>
            <a:r>
              <a:rPr lang="en-US" sz="1400" dirty="0" smtClean="0">
                <a:solidFill>
                  <a:prstClr val="black"/>
                </a:solidFill>
                <a:latin typeface="Century Gothic" panose="020B0502020202020204" pitchFamily="34" charset="0"/>
              </a:rPr>
              <a:t>GDPR – relevant Supervising Authority (via Representative or DPO)</a:t>
            </a:r>
          </a:p>
          <a:p>
            <a:pPr marL="1082675" lvl="2" indent="-365125">
              <a:buClr>
                <a:srgbClr val="C00000"/>
              </a:buClr>
              <a:defRPr/>
            </a:pPr>
            <a:r>
              <a:rPr lang="en-US" sz="1400" dirty="0" smtClean="0">
                <a:solidFill>
                  <a:prstClr val="black"/>
                </a:solidFill>
                <a:latin typeface="Century Gothic" panose="020B0502020202020204" pitchFamily="34" charset="0"/>
              </a:rPr>
              <a:t>data breaches that are “likely to result in </a:t>
            </a:r>
            <a:r>
              <a:rPr lang="en-US" sz="1400" u="sng" dirty="0" smtClean="0">
                <a:solidFill>
                  <a:prstClr val="black"/>
                </a:solidFill>
                <a:latin typeface="Century Gothic" panose="020B0502020202020204" pitchFamily="34" charset="0"/>
              </a:rPr>
              <a:t>a risk </a:t>
            </a:r>
            <a:r>
              <a:rPr lang="en-US" sz="1400" dirty="0" smtClean="0">
                <a:solidFill>
                  <a:prstClr val="black"/>
                </a:solidFill>
                <a:latin typeface="Century Gothic" panose="020B0502020202020204" pitchFamily="34" charset="0"/>
              </a:rPr>
              <a:t>to individual’s rights and freedoms”</a:t>
            </a:r>
          </a:p>
          <a:p>
            <a:pPr marL="715963" lvl="1" indent="-357188">
              <a:buClr>
                <a:srgbClr val="C00000"/>
              </a:buClr>
              <a:defRPr/>
            </a:pPr>
            <a:r>
              <a:rPr lang="en-US" sz="1400" dirty="0" smtClean="0">
                <a:solidFill>
                  <a:prstClr val="black"/>
                </a:solidFill>
                <a:latin typeface="Century Gothic" panose="020B0502020202020204" pitchFamily="34" charset="0"/>
              </a:rPr>
              <a:t>Privacy Act - Office of Australian Information Commissioner </a:t>
            </a:r>
          </a:p>
          <a:p>
            <a:pPr marL="1082675" lvl="2" indent="-365125">
              <a:buClr>
                <a:srgbClr val="C00000"/>
              </a:buClr>
              <a:defRPr/>
            </a:pPr>
            <a:r>
              <a:rPr lang="en-US" sz="1400" dirty="0" smtClean="0">
                <a:solidFill>
                  <a:prstClr val="black"/>
                </a:solidFill>
                <a:latin typeface="Century Gothic" panose="020B0502020202020204" pitchFamily="34" charset="0"/>
              </a:rPr>
              <a:t>“eligible data breaches” only</a:t>
            </a:r>
          </a:p>
          <a:p>
            <a:pPr marL="365125" indent="-365125">
              <a:buClr>
                <a:srgbClr val="C00000"/>
              </a:buClr>
              <a:buSzPct val="80000"/>
              <a:buFont typeface="Wingdings" charset="2"/>
              <a:buChar char="§"/>
              <a:defRPr/>
            </a:pPr>
            <a:r>
              <a:rPr lang="en-US" sz="1400" dirty="0" smtClean="0">
                <a:solidFill>
                  <a:prstClr val="black"/>
                </a:solidFill>
                <a:latin typeface="Century Gothic" panose="020B0502020202020204" pitchFamily="34" charset="0"/>
              </a:rPr>
              <a:t>Content of notification is different</a:t>
            </a:r>
          </a:p>
          <a:p>
            <a:pPr marL="365125" indent="-365125">
              <a:buClr>
                <a:srgbClr val="C00000"/>
              </a:buClr>
              <a:buSzPct val="80000"/>
              <a:buFont typeface="Wingdings" charset="2"/>
              <a:buChar char="§"/>
              <a:defRPr/>
            </a:pPr>
            <a:r>
              <a:rPr lang="en-US" sz="1400" dirty="0" smtClean="0">
                <a:solidFill>
                  <a:prstClr val="black"/>
                </a:solidFill>
                <a:latin typeface="Century Gothic" panose="020B0502020202020204" pitchFamily="34" charset="0"/>
              </a:rPr>
              <a:t>Timeframe for notification is different</a:t>
            </a:r>
          </a:p>
          <a:p>
            <a:pPr marL="715963" lvl="1" indent="-357188">
              <a:buClr>
                <a:srgbClr val="C00000"/>
              </a:buClr>
              <a:defRPr/>
            </a:pPr>
            <a:r>
              <a:rPr lang="en-US" sz="1400" dirty="0" smtClean="0">
                <a:solidFill>
                  <a:prstClr val="black"/>
                </a:solidFill>
                <a:latin typeface="Century Gothic" panose="020B0502020202020204" pitchFamily="34" charset="0"/>
              </a:rPr>
              <a:t>GDPR - 72 hours (not business hours) to notify Supervisory Authority, and individuals without “undue delay”.  A data processor must inform the data controller “without undue delay”.</a:t>
            </a:r>
          </a:p>
          <a:p>
            <a:pPr marL="715963" lvl="1" indent="-357188">
              <a:buClr>
                <a:srgbClr val="C00000"/>
              </a:buClr>
              <a:defRPr/>
            </a:pPr>
            <a:r>
              <a:rPr lang="en-US" sz="1400" dirty="0" smtClean="0">
                <a:solidFill>
                  <a:prstClr val="black"/>
                </a:solidFill>
                <a:latin typeface="Century Gothic" panose="020B0502020202020204" pitchFamily="34" charset="0"/>
              </a:rPr>
              <a:t>Privacy Act - OAIC - “as soon as practicable”, and individual, at least within 30 days.</a:t>
            </a:r>
          </a:p>
          <a:p>
            <a:pPr marL="365125" indent="-365125">
              <a:buSzPct val="80000"/>
              <a:buFont typeface="Wingdings" charset="2"/>
              <a:buChar char="§"/>
              <a:defRPr/>
            </a:pPr>
            <a:endParaRPr lang="en-US" sz="1400" dirty="0" smtClean="0">
              <a:solidFill>
                <a:prstClr val="black"/>
              </a:solidFill>
              <a:latin typeface="Century Gothic" panose="020B0502020202020204" pitchFamily="34" charset="0"/>
            </a:endParaRPr>
          </a:p>
          <a:p>
            <a:pPr>
              <a:buSzPct val="80000"/>
              <a:defRPr/>
            </a:pPr>
            <a:endParaRPr lang="en-US" sz="1400" dirty="0" smtClean="0">
              <a:solidFill>
                <a:prstClr val="black"/>
              </a:solidFill>
              <a:latin typeface="Century Gothic" panose="020B0502020202020204" pitchFamily="34" charset="0"/>
            </a:endParaRPr>
          </a:p>
          <a:p>
            <a:pPr marL="806450" lvl="1" indent="-266700">
              <a:defRPr/>
            </a:pPr>
            <a:endParaRPr lang="en-US" sz="1400" dirty="0" smtClean="0">
              <a:solidFill>
                <a:prstClr val="black"/>
              </a:solidFill>
              <a:latin typeface="Century Gothic" panose="020B0502020202020204" pitchFamily="34" charset="0"/>
            </a:endParaRPr>
          </a:p>
          <a:p>
            <a:pPr marL="984250" lvl="2" indent="-266700">
              <a:defRPr/>
            </a:pPr>
            <a:endParaRPr lang="en-US" sz="1400" dirty="0" smtClean="0">
              <a:solidFill>
                <a:prstClr val="black"/>
              </a:solidFill>
              <a:latin typeface="Century Gothic" panose="020B0502020202020204" pitchFamily="34" charset="0"/>
            </a:endParaRPr>
          </a:p>
          <a:p>
            <a:pPr marL="266700" indent="-266700">
              <a:buSzPct val="80000"/>
              <a:buFont typeface="Wingdings" charset="2"/>
              <a:buChar char="§"/>
              <a:defRPr/>
            </a:pPr>
            <a:endParaRPr lang="en-US" sz="1400"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19739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3724398" y="216027"/>
            <a:ext cx="1695205" cy="621905"/>
          </a:xfrm>
          <a:prstGeom prst="rect">
            <a:avLst/>
          </a:prstGeom>
          <a:noFill/>
          <a:ln w="9525">
            <a:noFill/>
            <a:miter lim="800000"/>
            <a:headEnd/>
            <a:tailEnd/>
          </a:ln>
        </p:spPr>
      </p:pic>
      <p:sp>
        <p:nvSpPr>
          <p:cNvPr id="3" name="TextBox 2"/>
          <p:cNvSpPr txBox="1"/>
          <p:nvPr/>
        </p:nvSpPr>
        <p:spPr>
          <a:xfrm>
            <a:off x="503636" y="959425"/>
            <a:ext cx="8293893" cy="692497"/>
          </a:xfrm>
          <a:prstGeom prst="rect">
            <a:avLst/>
          </a:prstGeom>
          <a:noFill/>
        </p:spPr>
        <p:txBody>
          <a:bodyPr wrap="square" rtlCol="0">
            <a:spAutoFit/>
          </a:bodyPr>
          <a:lstStyle/>
          <a:p>
            <a:pPr algn="ctr"/>
            <a:r>
              <a:rPr lang="en-US" sz="1950" dirty="0" err="1">
                <a:solidFill>
                  <a:srgbClr val="1C202A"/>
                </a:solidFill>
                <a:latin typeface="Montserrat Semi Bold" panose="00000700000000000000" pitchFamily="50" charset="0"/>
              </a:rPr>
              <a:t>Skillsoft</a:t>
            </a:r>
            <a:r>
              <a:rPr lang="en-US" sz="1950" dirty="0">
                <a:solidFill>
                  <a:srgbClr val="1C202A"/>
                </a:solidFill>
                <a:latin typeface="Montserrat Semi Bold" panose="00000700000000000000" pitchFamily="50" charset="0"/>
              </a:rPr>
              <a:t> is the market leader in Compliance cloud-based solutions for breadth and depth of topics</a:t>
            </a:r>
            <a:endParaRPr lang="en-IN" sz="1950" spc="38" dirty="0">
              <a:solidFill>
                <a:srgbClr val="1C202A"/>
              </a:solidFill>
              <a:latin typeface="Montserrat Semi Bold" panose="00000700000000000000" pitchFamily="50" charset="0"/>
              <a:ea typeface="Open Sans" panose="020B0606030504020204" pitchFamily="34" charset="0"/>
              <a:cs typeface="Open Sans" panose="020B0606030504020204" pitchFamily="34" charset="0"/>
            </a:endParaRPr>
          </a:p>
        </p:txBody>
      </p:sp>
      <p:grpSp>
        <p:nvGrpSpPr>
          <p:cNvPr id="21" name="Group 20"/>
          <p:cNvGrpSpPr/>
          <p:nvPr/>
        </p:nvGrpSpPr>
        <p:grpSpPr>
          <a:xfrm>
            <a:off x="1043340" y="1790847"/>
            <a:ext cx="3309170" cy="1758205"/>
            <a:chOff x="1318549" y="2644139"/>
            <a:chExt cx="4412227" cy="234427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550" y="2644139"/>
              <a:ext cx="4412226" cy="2344273"/>
            </a:xfrm>
            <a:prstGeom prst="rect">
              <a:avLst/>
            </a:prstGeom>
            <a:effectLst>
              <a:outerShdw blurRad="304800" algn="l" rotWithShape="0">
                <a:prstClr val="black">
                  <a:alpha val="54000"/>
                </a:prstClr>
              </a:outerShdw>
            </a:effectLst>
          </p:spPr>
        </p:pic>
        <p:sp>
          <p:nvSpPr>
            <p:cNvPr id="8" name="TextBox 7"/>
            <p:cNvSpPr txBox="1"/>
            <p:nvPr/>
          </p:nvSpPr>
          <p:spPr>
            <a:xfrm>
              <a:off x="1318549" y="2769599"/>
              <a:ext cx="4412227" cy="615553"/>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Over the last 3 years </a:t>
              </a:r>
              <a:r>
                <a:rPr lang="en-US" sz="1200" b="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Skillsoft</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compliance solutions touch</a:t>
              </a:r>
            </a:p>
          </p:txBody>
        </p:sp>
        <p:sp>
          <p:nvSpPr>
            <p:cNvPr id="9" name="TextBox 8"/>
            <p:cNvSpPr txBox="1"/>
            <p:nvPr/>
          </p:nvSpPr>
          <p:spPr>
            <a:xfrm>
              <a:off x="1407869" y="3477628"/>
              <a:ext cx="1729451" cy="1354217"/>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3600" b="1" dirty="0">
                  <a:solidFill>
                    <a:prstClr val="white"/>
                  </a:solidFill>
                  <a:latin typeface="Montserrat" panose="00000500000000000000" pitchFamily="50" charset="0"/>
                  <a:ea typeface="Open Sans" panose="020B0606030504020204" pitchFamily="34" charset="0"/>
                  <a:cs typeface="Open Sans" panose="020B0606030504020204" pitchFamily="34" charset="0"/>
                </a:rPr>
                <a:t>26</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MILLION</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LEARNERS</a:t>
              </a:r>
            </a:p>
          </p:txBody>
        </p:sp>
        <p:sp>
          <p:nvSpPr>
            <p:cNvPr id="14" name="TextBox 13"/>
            <p:cNvSpPr txBox="1"/>
            <p:nvPr/>
          </p:nvSpPr>
          <p:spPr>
            <a:xfrm>
              <a:off x="3151834" y="3477628"/>
              <a:ext cx="2409370" cy="1354217"/>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3600" b="1" dirty="0">
                  <a:solidFill>
                    <a:prstClr val="white"/>
                  </a:solidFill>
                  <a:latin typeface="Montserrat" panose="00000500000000000000" pitchFamily="50" charset="0"/>
                  <a:ea typeface="Open Sans" panose="020B0606030504020204" pitchFamily="34" charset="0"/>
                  <a:cs typeface="Open Sans" panose="020B0606030504020204" pitchFamily="34" charset="0"/>
                </a:rPr>
                <a:t>1400</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ORGANISATIONS</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GLOBALLY</a:t>
              </a:r>
            </a:p>
          </p:txBody>
        </p:sp>
      </p:grpSp>
      <p:grpSp>
        <p:nvGrpSpPr>
          <p:cNvPr id="23" name="Group 22"/>
          <p:cNvGrpSpPr/>
          <p:nvPr/>
        </p:nvGrpSpPr>
        <p:grpSpPr>
          <a:xfrm>
            <a:off x="4837011" y="1790848"/>
            <a:ext cx="3309170" cy="1825446"/>
            <a:chOff x="6376777" y="2644139"/>
            <a:chExt cx="4412227" cy="2433927"/>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779" y="2644139"/>
              <a:ext cx="4412224" cy="2344273"/>
            </a:xfrm>
            <a:prstGeom prst="rect">
              <a:avLst/>
            </a:prstGeom>
            <a:effectLst>
              <a:outerShdw blurRad="304800" algn="l" rotWithShape="0">
                <a:prstClr val="black">
                  <a:alpha val="54000"/>
                </a:prstClr>
              </a:outerShdw>
            </a:effectLst>
          </p:spPr>
        </p:pic>
        <p:sp>
          <p:nvSpPr>
            <p:cNvPr id="16" name="TextBox 15"/>
            <p:cNvSpPr txBox="1"/>
            <p:nvPr/>
          </p:nvSpPr>
          <p:spPr>
            <a:xfrm>
              <a:off x="6376777" y="2769599"/>
              <a:ext cx="4412227" cy="615553"/>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We have partnered with global law</a:t>
              </a:r>
            </a:p>
            <a:p>
              <a:pPr algn="ct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firms and SMEs to develop coverage</a:t>
              </a:r>
            </a:p>
          </p:txBody>
        </p:sp>
        <p:sp>
          <p:nvSpPr>
            <p:cNvPr id="17" name="TextBox 16"/>
            <p:cNvSpPr txBox="1"/>
            <p:nvPr/>
          </p:nvSpPr>
          <p:spPr>
            <a:xfrm>
              <a:off x="6597590" y="3477628"/>
              <a:ext cx="1894132" cy="1600438"/>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3600" b="1" dirty="0">
                  <a:solidFill>
                    <a:prstClr val="white"/>
                  </a:solidFill>
                  <a:latin typeface="Montserrat" panose="00000500000000000000" pitchFamily="50" charset="0"/>
                  <a:ea typeface="Open Sans" panose="020B0606030504020204" pitchFamily="34" charset="0"/>
                  <a:cs typeface="Open Sans" panose="020B0606030504020204" pitchFamily="34" charset="0"/>
                </a:rPr>
                <a:t>475</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CRITICAL</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RISK TOPICS</a:t>
              </a:r>
            </a:p>
          </p:txBody>
        </p:sp>
        <p:sp>
          <p:nvSpPr>
            <p:cNvPr id="18" name="TextBox 17"/>
            <p:cNvSpPr txBox="1"/>
            <p:nvPr/>
          </p:nvSpPr>
          <p:spPr>
            <a:xfrm>
              <a:off x="8360229" y="3477628"/>
              <a:ext cx="2409370" cy="1354217"/>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IN</a:t>
              </a:r>
            </a:p>
            <a:p>
              <a:pPr algn="ctr"/>
              <a:r>
                <a:rPr lang="en-US" sz="3600" b="1" dirty="0">
                  <a:solidFill>
                    <a:prstClr val="white"/>
                  </a:solidFill>
                  <a:latin typeface="Montserrat" panose="00000500000000000000" pitchFamily="50" charset="0"/>
                  <a:ea typeface="Open Sans" panose="020B0606030504020204" pitchFamily="34" charset="0"/>
                  <a:cs typeface="Open Sans" panose="020B0606030504020204" pitchFamily="34" charset="0"/>
                </a:rPr>
                <a:t>26</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LANGUAGES</a:t>
              </a:r>
            </a:p>
          </p:txBody>
        </p:sp>
      </p:grpSp>
      <p:sp>
        <p:nvSpPr>
          <p:cNvPr id="22" name="TextBox 21"/>
          <p:cNvSpPr txBox="1"/>
          <p:nvPr/>
        </p:nvSpPr>
        <p:spPr>
          <a:xfrm>
            <a:off x="0" y="3700988"/>
            <a:ext cx="9144000" cy="611706"/>
          </a:xfrm>
          <a:prstGeom prst="rect">
            <a:avLst/>
          </a:prstGeom>
          <a:noFill/>
        </p:spPr>
        <p:txBody>
          <a:bodyPr wrap="square" rtlCol="0">
            <a:spAutoFit/>
          </a:bodyPr>
          <a:lstStyle/>
          <a:p>
            <a:pPr algn="ctr"/>
            <a:r>
              <a:rPr lang="en-US" sz="1125" dirty="0">
                <a:solidFill>
                  <a:prstClr val="black"/>
                </a:solidFill>
                <a:latin typeface="Open Sans" panose="020B0606030504020204" pitchFamily="34" charset="0"/>
                <a:ea typeface="Open Sans" panose="020B0606030504020204" pitchFamily="34" charset="0"/>
                <a:cs typeface="Open Sans" panose="020B0606030504020204" pitchFamily="34" charset="0"/>
              </a:rPr>
              <a:t>Additionally, we have innovated different formats including short videos and job aids.</a:t>
            </a:r>
          </a:p>
          <a:p>
            <a:pPr algn="ctr"/>
            <a:r>
              <a:rPr lang="en-US" sz="1125" dirty="0">
                <a:solidFill>
                  <a:prstClr val="black"/>
                </a:solidFill>
                <a:latin typeface="Open Sans" panose="020B0606030504020204" pitchFamily="34" charset="0"/>
                <a:ea typeface="Open Sans" panose="020B0606030504020204" pitchFamily="34" charset="0"/>
                <a:cs typeface="Open Sans" panose="020B0606030504020204" pitchFamily="34" charset="0"/>
              </a:rPr>
              <a:t>These enable our customers to build a positive culture of compliance.</a:t>
            </a:r>
          </a:p>
          <a:p>
            <a:pPr algn="ctr"/>
            <a:endParaRPr lang="en-US" sz="112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p:cNvSpPr/>
          <p:nvPr/>
        </p:nvSpPr>
        <p:spPr>
          <a:xfrm>
            <a:off x="1285615" y="4227572"/>
            <a:ext cx="6572770" cy="336200"/>
          </a:xfrm>
          <a:prstGeom prst="rect">
            <a:avLst/>
          </a:prstGeom>
          <a:solidFill>
            <a:srgbClr val="C8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Offer -  AIIA Members, </a:t>
            </a:r>
            <a:r>
              <a:rPr lang="en-US" sz="1200" b="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organisations</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 over 250 employees – 10% off until July 31</a:t>
            </a:r>
            <a:r>
              <a:rPr lang="en-US" sz="1200" b="1" baseline="30000" dirty="0">
                <a:solidFill>
                  <a:prstClr val="white"/>
                </a:solidFill>
                <a:latin typeface="Open Sans" panose="020B0606030504020204" pitchFamily="34" charset="0"/>
                <a:ea typeface="Open Sans" panose="020B0606030504020204" pitchFamily="34" charset="0"/>
                <a:cs typeface="Open Sans" panose="020B0606030504020204" pitchFamily="34" charset="0"/>
              </a:rPr>
              <a:t>st</a:t>
            </a:r>
            <a:endPar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p:cNvSpPr txBox="1"/>
          <p:nvPr/>
        </p:nvSpPr>
        <p:spPr>
          <a:xfrm>
            <a:off x="82617" y="4760689"/>
            <a:ext cx="8978768" cy="242374"/>
          </a:xfrm>
          <a:prstGeom prst="rect">
            <a:avLst/>
          </a:prstGeom>
          <a:noFill/>
        </p:spPr>
        <p:txBody>
          <a:bodyPr wrap="square" rtlCol="0">
            <a:spAutoFit/>
          </a:bodyPr>
          <a:lstStyle/>
          <a:p>
            <a:pPr algn="ctr"/>
            <a:r>
              <a:rPr lang="en-US" sz="975" b="1" dirty="0">
                <a:solidFill>
                  <a:srgbClr val="1C202A"/>
                </a:solidFill>
                <a:latin typeface="Open Sans" panose="020B0606030504020204" pitchFamily="34" charset="0"/>
                <a:ea typeface="Open Sans" panose="020B0606030504020204" pitchFamily="34" charset="0"/>
                <a:cs typeface="Open Sans" panose="020B0606030504020204" pitchFamily="34" charset="0"/>
              </a:rPr>
              <a:t>+61 2 8067 8663  |  </a:t>
            </a:r>
            <a:r>
              <a:rPr lang="en-US" sz="975" b="1" dirty="0">
                <a:solidFill>
                  <a:srgbClr val="1C202A"/>
                </a:solidFill>
                <a:latin typeface="Open Sans" panose="020B0606030504020204" pitchFamily="34" charset="0"/>
                <a:ea typeface="Open Sans" panose="020B0606030504020204" pitchFamily="34" charset="0"/>
                <a:cs typeface="Open Sans" panose="020B0606030504020204" pitchFamily="34" charset="0"/>
                <a:hlinkClick r:id="rId5"/>
              </a:rPr>
              <a:t>apac@skillsoft.com</a:t>
            </a:r>
            <a:r>
              <a:rPr lang="en-US" sz="975" b="1" dirty="0">
                <a:solidFill>
                  <a:srgbClr val="1C202A"/>
                </a:solidFill>
                <a:latin typeface="Open Sans" panose="020B0606030504020204" pitchFamily="34" charset="0"/>
                <a:ea typeface="Open Sans" panose="020B0606030504020204" pitchFamily="34" charset="0"/>
                <a:cs typeface="Open Sans" panose="020B0606030504020204" pitchFamily="34" charset="0"/>
              </a:rPr>
              <a:t>  |  </a:t>
            </a:r>
            <a:r>
              <a:rPr lang="en-US" sz="975" b="1" dirty="0">
                <a:solidFill>
                  <a:srgbClr val="1C202A"/>
                </a:solidFill>
                <a:latin typeface="Open Sans" panose="020B0606030504020204" pitchFamily="34" charset="0"/>
                <a:ea typeface="Open Sans" panose="020B0606030504020204" pitchFamily="34" charset="0"/>
                <a:cs typeface="Open Sans" panose="020B0606030504020204" pitchFamily="34" charset="0"/>
                <a:hlinkClick r:id="rId6"/>
              </a:rPr>
              <a:t>https://www.skillsoft.com/content-solutions/compliance/</a:t>
            </a:r>
            <a:endParaRPr lang="en-US" sz="975" b="1" dirty="0">
              <a:solidFill>
                <a:srgbClr val="1C202A"/>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64868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latin typeface="Century Gothic" panose="020B0502020202020204" pitchFamily="34" charset="0"/>
              </a:rPr>
              <a:t>The European experience to date</a:t>
            </a:r>
          </a:p>
        </p:txBody>
      </p:sp>
      <p:sp>
        <p:nvSpPr>
          <p:cNvPr id="9" name="Content Placeholder 2"/>
          <p:cNvSpPr txBox="1">
            <a:spLocks/>
          </p:cNvSpPr>
          <p:nvPr/>
        </p:nvSpPr>
        <p:spPr>
          <a:xfrm>
            <a:off x="403548" y="1347614"/>
            <a:ext cx="6812914" cy="1904879"/>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2425" indent="-352425">
              <a:buClr>
                <a:srgbClr val="C00000"/>
              </a:buClr>
              <a:buSzPct val="80000"/>
              <a:buFont typeface="Wingdings" charset="2"/>
              <a:buChar char="§"/>
              <a:defRPr/>
            </a:pPr>
            <a:r>
              <a:rPr lang="en-AU" dirty="0" smtClean="0">
                <a:solidFill>
                  <a:prstClr val="black"/>
                </a:solidFill>
                <a:latin typeface="Century Gothic" panose="020B0502020202020204" pitchFamily="34" charset="0"/>
              </a:rPr>
              <a:t>Cost </a:t>
            </a:r>
            <a:r>
              <a:rPr lang="en-AU" dirty="0">
                <a:solidFill>
                  <a:prstClr val="black"/>
                </a:solidFill>
                <a:latin typeface="Century Gothic" panose="020B0502020202020204" pitchFamily="34" charset="0"/>
              </a:rPr>
              <a:t>of compliance – nobody budgeted for this</a:t>
            </a:r>
          </a:p>
          <a:p>
            <a:pPr marL="352425" indent="-352425">
              <a:buClr>
                <a:srgbClr val="C00000"/>
              </a:buClr>
              <a:buSzPct val="80000"/>
              <a:buFont typeface="Wingdings" charset="2"/>
              <a:buChar char="§"/>
              <a:defRPr/>
            </a:pPr>
            <a:r>
              <a:rPr lang="en-AU" dirty="0" smtClean="0">
                <a:solidFill>
                  <a:prstClr val="black"/>
                </a:solidFill>
                <a:latin typeface="Century Gothic" panose="020B0502020202020204" pitchFamily="34" charset="0"/>
              </a:rPr>
              <a:t>Renegotiation </a:t>
            </a:r>
            <a:r>
              <a:rPr lang="en-AU" dirty="0">
                <a:solidFill>
                  <a:prstClr val="black"/>
                </a:solidFill>
                <a:latin typeface="Century Gothic" panose="020B0502020202020204" pitchFamily="34" charset="0"/>
              </a:rPr>
              <a:t>of contracts is a major hurdle</a:t>
            </a:r>
          </a:p>
          <a:p>
            <a:pPr marL="352425" indent="-352425">
              <a:buClr>
                <a:srgbClr val="C00000"/>
              </a:buClr>
              <a:buSzPct val="80000"/>
              <a:buFont typeface="Wingdings" charset="2"/>
              <a:buChar char="§"/>
              <a:defRPr/>
            </a:pPr>
            <a:r>
              <a:rPr lang="en-AU" dirty="0" smtClean="0">
                <a:solidFill>
                  <a:prstClr val="black"/>
                </a:solidFill>
                <a:latin typeface="Century Gothic" panose="020B0502020202020204" pitchFamily="34" charset="0"/>
              </a:rPr>
              <a:t>General </a:t>
            </a:r>
            <a:r>
              <a:rPr lang="en-AU" dirty="0">
                <a:solidFill>
                  <a:prstClr val="black"/>
                </a:solidFill>
                <a:latin typeface="Century Gothic" panose="020B0502020202020204" pitchFamily="34" charset="0"/>
              </a:rPr>
              <a:t>feel amongst business community that baby has been chucked out with the bathwater – ‘I am not Facebook</a:t>
            </a:r>
            <a:r>
              <a:rPr lang="en-AU" dirty="0" smtClean="0">
                <a:solidFill>
                  <a:prstClr val="black"/>
                </a:solidFill>
                <a:latin typeface="Century Gothic" panose="020B0502020202020204" pitchFamily="34" charset="0"/>
              </a:rPr>
              <a:t>’</a:t>
            </a:r>
          </a:p>
          <a:p>
            <a:pPr marL="352425" indent="-352425">
              <a:buClr>
                <a:srgbClr val="C00000"/>
              </a:buClr>
              <a:buSzPct val="80000"/>
              <a:buFont typeface="Wingdings" charset="2"/>
              <a:buChar char="§"/>
              <a:defRPr/>
            </a:pPr>
            <a:r>
              <a:rPr lang="en-AU" dirty="0">
                <a:solidFill>
                  <a:prstClr val="black"/>
                </a:solidFill>
                <a:latin typeface="Century Gothic" panose="020B0502020202020204" pitchFamily="34" charset="0"/>
              </a:rPr>
              <a:t>Looking for the a silver bullet, but GDPR is a bigger compliance/governance project</a:t>
            </a:r>
          </a:p>
          <a:p>
            <a:pPr>
              <a:buClr>
                <a:srgbClr val="C00000"/>
              </a:buClr>
              <a:buSzPct val="80000"/>
              <a:defRPr/>
            </a:pPr>
            <a:endParaRPr lang="en-AU" dirty="0">
              <a:solidFill>
                <a:prstClr val="black"/>
              </a:solidFill>
              <a:latin typeface="Century Gothic" panose="020B0502020202020204" pitchFamily="34" charset="0"/>
            </a:endParaRPr>
          </a:p>
          <a:p>
            <a:pPr marL="984250" lvl="2" indent="-266700">
              <a:defRPr/>
            </a:pPr>
            <a:endParaRPr lang="en-US" sz="2000" dirty="0" smtClean="0">
              <a:solidFill>
                <a:prstClr val="black"/>
              </a:solidFill>
              <a:latin typeface="Century Gothic" panose="020B0502020202020204" pitchFamily="34" charset="0"/>
            </a:endParaRPr>
          </a:p>
          <a:p>
            <a:pPr marL="266700" indent="-266700">
              <a:buSzPct val="80000"/>
              <a:buFont typeface="Wingdings" charset="2"/>
              <a:buChar char="§"/>
              <a:defRPr/>
            </a:pPr>
            <a:endParaRPr lang="en-US"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146374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latin typeface="Century Gothic" panose="020B0502020202020204" pitchFamily="34" charset="0"/>
              </a:rPr>
              <a:t>The European experience to date</a:t>
            </a:r>
          </a:p>
        </p:txBody>
      </p:sp>
      <p:sp>
        <p:nvSpPr>
          <p:cNvPr id="9" name="Content Placeholder 2"/>
          <p:cNvSpPr txBox="1">
            <a:spLocks/>
          </p:cNvSpPr>
          <p:nvPr/>
        </p:nvSpPr>
        <p:spPr>
          <a:xfrm>
            <a:off x="403548" y="1347614"/>
            <a:ext cx="6812914" cy="1904879"/>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2425" indent="-352425">
              <a:buClr>
                <a:srgbClr val="C00000"/>
              </a:buClr>
              <a:buSzPct val="80000"/>
              <a:buFont typeface="Wingdings" charset="2"/>
              <a:buChar char="§"/>
              <a:defRPr/>
            </a:pPr>
            <a:r>
              <a:rPr lang="en-AU" dirty="0" smtClean="0">
                <a:solidFill>
                  <a:prstClr val="black"/>
                </a:solidFill>
                <a:latin typeface="Century Gothic" panose="020B0502020202020204" pitchFamily="34" charset="0"/>
              </a:rPr>
              <a:t>Impact </a:t>
            </a:r>
            <a:r>
              <a:rPr lang="en-AU" dirty="0">
                <a:solidFill>
                  <a:prstClr val="black"/>
                </a:solidFill>
                <a:latin typeface="Century Gothic" panose="020B0502020202020204" pitchFamily="34" charset="0"/>
              </a:rPr>
              <a:t>of Brexit?</a:t>
            </a:r>
          </a:p>
          <a:p>
            <a:pPr marL="352425" indent="-352425">
              <a:buClr>
                <a:srgbClr val="C00000"/>
              </a:buClr>
              <a:buSzPct val="80000"/>
              <a:buFont typeface="Wingdings" charset="2"/>
              <a:buChar char="§"/>
              <a:defRPr/>
            </a:pPr>
            <a:r>
              <a:rPr lang="en-AU" dirty="0" smtClean="0">
                <a:solidFill>
                  <a:prstClr val="black"/>
                </a:solidFill>
                <a:latin typeface="Century Gothic" panose="020B0502020202020204" pitchFamily="34" charset="0"/>
              </a:rPr>
              <a:t>Disillusionment </a:t>
            </a:r>
            <a:r>
              <a:rPr lang="en-AU" dirty="0">
                <a:solidFill>
                  <a:prstClr val="black"/>
                </a:solidFill>
                <a:latin typeface="Century Gothic" panose="020B0502020202020204" pitchFamily="34" charset="0"/>
              </a:rPr>
              <a:t>with inbox spamming and low uptake of re-consent (possibly as low as 4%)</a:t>
            </a:r>
          </a:p>
          <a:p>
            <a:pPr marL="352425" indent="-352425">
              <a:buClr>
                <a:srgbClr val="C00000"/>
              </a:buClr>
              <a:buSzPct val="80000"/>
              <a:buFont typeface="Wingdings" charset="2"/>
              <a:buChar char="§"/>
              <a:defRPr/>
            </a:pPr>
            <a:r>
              <a:rPr lang="en-AU" dirty="0" smtClean="0">
                <a:solidFill>
                  <a:prstClr val="black"/>
                </a:solidFill>
                <a:latin typeface="Century Gothic" panose="020B0502020202020204" pitchFamily="34" charset="0"/>
              </a:rPr>
              <a:t>Change </a:t>
            </a:r>
            <a:r>
              <a:rPr lang="en-AU" dirty="0">
                <a:solidFill>
                  <a:prstClr val="black"/>
                </a:solidFill>
                <a:latin typeface="Century Gothic" panose="020B0502020202020204" pitchFamily="34" charset="0"/>
              </a:rPr>
              <a:t>has largely been driven by demands further up the supply chain</a:t>
            </a:r>
          </a:p>
          <a:p>
            <a:pPr>
              <a:buClr>
                <a:srgbClr val="C00000"/>
              </a:buClr>
              <a:buSzPct val="80000"/>
              <a:defRPr/>
            </a:pPr>
            <a:endParaRPr lang="en-US" dirty="0" smtClean="0">
              <a:solidFill>
                <a:prstClr val="black"/>
              </a:solidFill>
              <a:latin typeface="Century Gothic" panose="020B0502020202020204" pitchFamily="34" charset="0"/>
            </a:endParaRPr>
          </a:p>
          <a:p>
            <a:pPr marL="984250" lvl="2" indent="-266700">
              <a:defRPr/>
            </a:pPr>
            <a:endParaRPr lang="en-US" sz="2000" dirty="0" smtClean="0">
              <a:solidFill>
                <a:prstClr val="black"/>
              </a:solidFill>
              <a:latin typeface="Century Gothic" panose="020B0502020202020204" pitchFamily="34" charset="0"/>
            </a:endParaRPr>
          </a:p>
          <a:p>
            <a:pPr marL="266700" indent="-266700">
              <a:buSzPct val="80000"/>
              <a:buFont typeface="Wingdings" charset="2"/>
              <a:buChar char="§"/>
              <a:defRPr/>
            </a:pPr>
            <a:endParaRPr lang="en-US"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49393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latin typeface="Century Gothic" panose="020B0502020202020204" pitchFamily="34" charset="0"/>
              </a:rPr>
              <a:t>The European experience to date</a:t>
            </a:r>
          </a:p>
        </p:txBody>
      </p:sp>
      <p:sp>
        <p:nvSpPr>
          <p:cNvPr id="9" name="Content Placeholder 2"/>
          <p:cNvSpPr txBox="1">
            <a:spLocks/>
          </p:cNvSpPr>
          <p:nvPr/>
        </p:nvSpPr>
        <p:spPr>
          <a:xfrm>
            <a:off x="403548" y="1491630"/>
            <a:ext cx="6812914" cy="1760863"/>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2425" indent="-352425">
              <a:buClr>
                <a:srgbClr val="C00000"/>
              </a:buClr>
              <a:buSzPct val="80000"/>
              <a:buFont typeface="Wingdings" charset="2"/>
              <a:buChar char="§"/>
              <a:defRPr/>
            </a:pPr>
            <a:r>
              <a:rPr lang="en-AU" dirty="0">
                <a:solidFill>
                  <a:prstClr val="black"/>
                </a:solidFill>
                <a:latin typeface="Century Gothic" panose="020B0502020202020204" pitchFamily="34" charset="0"/>
              </a:rPr>
              <a:t>HR aspect has been an unwanted </a:t>
            </a:r>
            <a:r>
              <a:rPr lang="en-AU" dirty="0" smtClean="0">
                <a:solidFill>
                  <a:prstClr val="black"/>
                </a:solidFill>
                <a:latin typeface="Century Gothic" panose="020B0502020202020204" pitchFamily="34" charset="0"/>
              </a:rPr>
              <a:t>distraction</a:t>
            </a:r>
          </a:p>
          <a:p>
            <a:pPr marL="352425" indent="-352425">
              <a:buClr>
                <a:srgbClr val="C00000"/>
              </a:buClr>
              <a:buSzPct val="80000"/>
              <a:buFont typeface="Wingdings" charset="2"/>
              <a:buChar char="§"/>
              <a:defRPr/>
            </a:pPr>
            <a:r>
              <a:rPr lang="en-AU" dirty="0" smtClean="0">
                <a:solidFill>
                  <a:prstClr val="black"/>
                </a:solidFill>
                <a:latin typeface="Century Gothic" panose="020B0502020202020204" pitchFamily="34" charset="0"/>
              </a:rPr>
              <a:t>Volume </a:t>
            </a:r>
            <a:r>
              <a:rPr lang="en-AU" dirty="0">
                <a:solidFill>
                  <a:prstClr val="black"/>
                </a:solidFill>
                <a:latin typeface="Century Gothic" panose="020B0502020202020204" pitchFamily="34" charset="0"/>
              </a:rPr>
              <a:t>of misinformation and </a:t>
            </a:r>
            <a:r>
              <a:rPr lang="en-AU" dirty="0" smtClean="0">
                <a:solidFill>
                  <a:prstClr val="black"/>
                </a:solidFill>
                <a:latin typeface="Century Gothic" panose="020B0502020202020204" pitchFamily="34" charset="0"/>
              </a:rPr>
              <a:t>scaremongering </a:t>
            </a:r>
            <a:endParaRPr lang="en-AU" dirty="0">
              <a:solidFill>
                <a:prstClr val="black"/>
              </a:solidFill>
              <a:latin typeface="Century Gothic" panose="020B0502020202020204" pitchFamily="34" charset="0"/>
            </a:endParaRPr>
          </a:p>
          <a:p>
            <a:pPr marL="352425" indent="-352425">
              <a:buClr>
                <a:srgbClr val="C00000"/>
              </a:buClr>
              <a:buSzPct val="80000"/>
              <a:buFont typeface="Wingdings" charset="2"/>
              <a:buChar char="§"/>
              <a:defRPr/>
            </a:pPr>
            <a:r>
              <a:rPr lang="en-AU" dirty="0" smtClean="0">
                <a:solidFill>
                  <a:prstClr val="black"/>
                </a:solidFill>
                <a:latin typeface="Century Gothic" panose="020B0502020202020204" pitchFamily="34" charset="0"/>
              </a:rPr>
              <a:t>Changing </a:t>
            </a:r>
            <a:r>
              <a:rPr lang="en-AU" dirty="0">
                <a:solidFill>
                  <a:prstClr val="black"/>
                </a:solidFill>
                <a:latin typeface="Century Gothic" panose="020B0502020202020204" pitchFamily="34" charset="0"/>
              </a:rPr>
              <a:t>tone of the regulator – ICO wants to work with business</a:t>
            </a:r>
          </a:p>
          <a:p>
            <a:pPr marL="352425" indent="-352425">
              <a:buClr>
                <a:srgbClr val="C00000"/>
              </a:buClr>
              <a:buSzPct val="80000"/>
              <a:buFont typeface="Wingdings" charset="2"/>
              <a:buChar char="§"/>
              <a:defRPr/>
            </a:pPr>
            <a:endParaRPr lang="en-US" dirty="0" smtClean="0">
              <a:solidFill>
                <a:prstClr val="black"/>
              </a:solidFill>
              <a:latin typeface="Century Gothic" panose="020B0502020202020204" pitchFamily="34" charset="0"/>
            </a:endParaRPr>
          </a:p>
          <a:p>
            <a:pPr marL="984250" lvl="2" indent="-266700">
              <a:defRPr/>
            </a:pPr>
            <a:endParaRPr lang="en-US" sz="2000" dirty="0" smtClean="0">
              <a:solidFill>
                <a:prstClr val="black"/>
              </a:solidFill>
              <a:latin typeface="Century Gothic" panose="020B0502020202020204" pitchFamily="34" charset="0"/>
            </a:endParaRPr>
          </a:p>
          <a:p>
            <a:pPr marL="266700" indent="-266700">
              <a:buSzPct val="80000"/>
              <a:buFont typeface="Wingdings" charset="2"/>
              <a:buChar char="§"/>
              <a:defRPr/>
            </a:pPr>
            <a:endParaRPr lang="en-US"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295138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0" name="Title 14"/>
          <p:cNvSpPr txBox="1">
            <a:spLocks/>
          </p:cNvSpPr>
          <p:nvPr/>
        </p:nvSpPr>
        <p:spPr>
          <a:xfrm>
            <a:off x="467544" y="1958598"/>
            <a:ext cx="7704856" cy="613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C00000"/>
                </a:solidFill>
                <a:latin typeface="Century Gothic" panose="020B0502020202020204" pitchFamily="34" charset="0"/>
              </a:rPr>
              <a:t>Section </a:t>
            </a:r>
            <a:r>
              <a:rPr lang="en-US" b="1" dirty="0" smtClean="0">
                <a:solidFill>
                  <a:srgbClr val="C00000"/>
                </a:solidFill>
                <a:latin typeface="Century Gothic" panose="020B0502020202020204" pitchFamily="34" charset="0"/>
              </a:rPr>
              <a:t>4: Action Plan</a:t>
            </a:r>
            <a:endParaRPr lang="en-AU"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568788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latin typeface="Century Gothic" panose="020B0502020202020204" pitchFamily="34" charset="0"/>
              </a:rPr>
              <a:t>Action plan – immediate actions</a:t>
            </a:r>
          </a:p>
        </p:txBody>
      </p:sp>
      <p:sp>
        <p:nvSpPr>
          <p:cNvPr id="10" name="Content Placeholder 2"/>
          <p:cNvSpPr txBox="1">
            <a:spLocks/>
          </p:cNvSpPr>
          <p:nvPr/>
        </p:nvSpPr>
        <p:spPr>
          <a:xfrm>
            <a:off x="360000" y="1019987"/>
            <a:ext cx="8244448" cy="3311244"/>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8775" lvl="1" indent="-358775">
              <a:defRPr/>
            </a:pPr>
            <a:r>
              <a:rPr lang="en-US" b="1" dirty="0" smtClean="0">
                <a:solidFill>
                  <a:prstClr val="black"/>
                </a:solidFill>
                <a:latin typeface="Century Gothic" panose="020B0502020202020204" pitchFamily="34" charset="0"/>
              </a:rPr>
              <a:t>L</a:t>
            </a:r>
            <a:r>
              <a:rPr lang="en-US" sz="1300" b="1" dirty="0" smtClean="0">
                <a:solidFill>
                  <a:prstClr val="black"/>
                </a:solidFill>
                <a:latin typeface="Century Gothic" panose="020B0502020202020204" pitchFamily="34" charset="0"/>
              </a:rPr>
              <a:t>earn</a:t>
            </a:r>
            <a:r>
              <a:rPr lang="en-US" sz="1300" dirty="0" smtClean="0">
                <a:solidFill>
                  <a:prstClr val="black"/>
                </a:solidFill>
                <a:latin typeface="Century Gothic" panose="020B0502020202020204" pitchFamily="34" charset="0"/>
              </a:rPr>
              <a:t> – understand the Privacy Laws that apply to you; educate</a:t>
            </a:r>
            <a:r>
              <a:rPr lang="en-US" sz="1300" b="1" dirty="0" smtClean="0">
                <a:solidFill>
                  <a:prstClr val="black"/>
                </a:solidFill>
                <a:latin typeface="Century Gothic" panose="020B0502020202020204" pitchFamily="34" charset="0"/>
              </a:rPr>
              <a:t> </a:t>
            </a:r>
            <a:r>
              <a:rPr lang="en-US" sz="1300" dirty="0" smtClean="0">
                <a:solidFill>
                  <a:prstClr val="black"/>
                </a:solidFill>
                <a:latin typeface="Century Gothic" panose="020B0502020202020204" pitchFamily="34" charset="0"/>
              </a:rPr>
              <a:t>executive management and obtain support </a:t>
            </a:r>
          </a:p>
          <a:p>
            <a:pPr marL="358775" lvl="1" indent="-358775">
              <a:defRPr/>
            </a:pPr>
            <a:r>
              <a:rPr lang="en-US" b="1" dirty="0" smtClean="0">
                <a:solidFill>
                  <a:prstClr val="black"/>
                </a:solidFill>
                <a:latin typeface="Century Gothic" panose="020B0502020202020204" pitchFamily="34" charset="0"/>
              </a:rPr>
              <a:t>B</a:t>
            </a:r>
            <a:r>
              <a:rPr lang="en-US" sz="1300" b="1" dirty="0" smtClean="0">
                <a:solidFill>
                  <a:prstClr val="black"/>
                </a:solidFill>
                <a:latin typeface="Century Gothic" panose="020B0502020202020204" pitchFamily="34" charset="0"/>
              </a:rPr>
              <a:t>udget</a:t>
            </a:r>
            <a:r>
              <a:rPr lang="en-US" sz="1300" dirty="0" smtClean="0">
                <a:solidFill>
                  <a:prstClr val="black"/>
                </a:solidFill>
                <a:latin typeface="Century Gothic" panose="020B0502020202020204" pitchFamily="34" charset="0"/>
              </a:rPr>
              <a:t> – obtain budget for a compliance program</a:t>
            </a:r>
          </a:p>
          <a:p>
            <a:pPr marL="358775" lvl="1" indent="-358775">
              <a:defRPr/>
            </a:pPr>
            <a:r>
              <a:rPr lang="en-AU" b="1" dirty="0" smtClean="0">
                <a:solidFill>
                  <a:prstClr val="black"/>
                </a:solidFill>
                <a:latin typeface="Century Gothic" panose="020B0502020202020204" pitchFamily="34" charset="0"/>
              </a:rPr>
              <a:t>A</a:t>
            </a:r>
            <a:r>
              <a:rPr lang="en-AU" sz="1300" b="1" dirty="0" smtClean="0">
                <a:solidFill>
                  <a:prstClr val="black"/>
                </a:solidFill>
                <a:latin typeface="Century Gothic" panose="020B0502020202020204" pitchFamily="34" charset="0"/>
              </a:rPr>
              <a:t>ppoint </a:t>
            </a:r>
            <a:r>
              <a:rPr lang="en-AU" sz="1300" dirty="0" smtClean="0">
                <a:solidFill>
                  <a:prstClr val="black"/>
                </a:solidFill>
                <a:latin typeface="Century Gothic" panose="020B0502020202020204" pitchFamily="34" charset="0"/>
              </a:rPr>
              <a:t>– a Representative and a DPO (if required); establish a person responsible for privacy within your organisation</a:t>
            </a:r>
          </a:p>
          <a:p>
            <a:pPr marL="358775" lvl="1" indent="-358775">
              <a:defRPr/>
            </a:pPr>
            <a:r>
              <a:rPr lang="en-US" b="1" dirty="0" smtClean="0">
                <a:solidFill>
                  <a:prstClr val="black"/>
                </a:solidFill>
                <a:latin typeface="Century Gothic" panose="020B0502020202020204" pitchFamily="34" charset="0"/>
              </a:rPr>
              <a:t>C</a:t>
            </a:r>
            <a:r>
              <a:rPr lang="en-US" sz="1300" b="1" dirty="0" smtClean="0">
                <a:solidFill>
                  <a:prstClr val="black"/>
                </a:solidFill>
                <a:latin typeface="Century Gothic" panose="020B0502020202020204" pitchFamily="34" charset="0"/>
              </a:rPr>
              <a:t>ollection</a:t>
            </a:r>
            <a:r>
              <a:rPr lang="en-US" sz="1300" dirty="0" smtClean="0">
                <a:solidFill>
                  <a:prstClr val="black"/>
                </a:solidFill>
                <a:latin typeface="Century Gothic" panose="020B0502020202020204" pitchFamily="34" charset="0"/>
              </a:rPr>
              <a:t> – minimize the data you collect and update your collection notices to ensure you are collecting data lawfully</a:t>
            </a:r>
          </a:p>
          <a:p>
            <a:pPr marL="358775" lvl="1" indent="-358775">
              <a:defRPr/>
            </a:pPr>
            <a:r>
              <a:rPr lang="en-US" b="1" dirty="0" smtClean="0">
                <a:solidFill>
                  <a:prstClr val="black"/>
                </a:solidFill>
                <a:latin typeface="Century Gothic" panose="020B0502020202020204" pitchFamily="34" charset="0"/>
              </a:rPr>
              <a:t>U</a:t>
            </a:r>
            <a:r>
              <a:rPr lang="en-US" sz="1300" b="1" dirty="0" smtClean="0">
                <a:solidFill>
                  <a:prstClr val="black"/>
                </a:solidFill>
                <a:latin typeface="Century Gothic" panose="020B0502020202020204" pitchFamily="34" charset="0"/>
              </a:rPr>
              <a:t>pdate</a:t>
            </a:r>
            <a:r>
              <a:rPr lang="en-US" sz="1300" dirty="0" smtClean="0">
                <a:solidFill>
                  <a:prstClr val="black"/>
                </a:solidFill>
                <a:latin typeface="Century Gothic" panose="020B0502020202020204" pitchFamily="34" charset="0"/>
              </a:rPr>
              <a:t> - privacy policy, data retention policy, security policy and customer contracts</a:t>
            </a:r>
          </a:p>
          <a:p>
            <a:pPr marL="358775" lvl="1" indent="-358775">
              <a:defRPr/>
            </a:pPr>
            <a:r>
              <a:rPr lang="en-US" b="1" dirty="0" smtClean="0">
                <a:solidFill>
                  <a:prstClr val="black"/>
                </a:solidFill>
                <a:latin typeface="Century Gothic" panose="020B0502020202020204" pitchFamily="34" charset="0"/>
              </a:rPr>
              <a:t>I</a:t>
            </a:r>
            <a:r>
              <a:rPr lang="en-US" sz="1300" b="1" dirty="0" smtClean="0">
                <a:solidFill>
                  <a:prstClr val="black"/>
                </a:solidFill>
                <a:latin typeface="Century Gothic" panose="020B0502020202020204" pitchFamily="34" charset="0"/>
              </a:rPr>
              <a:t>nsurance</a:t>
            </a:r>
            <a:r>
              <a:rPr lang="en-US" sz="1300" dirty="0" smtClean="0">
                <a:solidFill>
                  <a:prstClr val="black"/>
                </a:solidFill>
                <a:latin typeface="Century Gothic" panose="020B0502020202020204" pitchFamily="34" charset="0"/>
              </a:rPr>
              <a:t> - check insurance policies</a:t>
            </a:r>
          </a:p>
          <a:p>
            <a:pPr marL="904875" lvl="1" indent="-365125">
              <a:defRPr/>
            </a:pPr>
            <a:endParaRPr lang="en-US" sz="1300" dirty="0" smtClean="0">
              <a:solidFill>
                <a:prstClr val="black"/>
              </a:solidFill>
              <a:latin typeface="Century Gothic" panose="020B0502020202020204" pitchFamily="34" charset="0"/>
            </a:endParaRPr>
          </a:p>
          <a:p>
            <a:pPr marL="806450" lvl="1" indent="-266700">
              <a:defRPr/>
            </a:pPr>
            <a:endParaRPr lang="en-US" sz="1300" dirty="0" smtClean="0">
              <a:solidFill>
                <a:prstClr val="black"/>
              </a:solidFill>
              <a:latin typeface="Century Gothic" panose="020B0502020202020204" pitchFamily="34" charset="0"/>
            </a:endParaRPr>
          </a:p>
          <a:p>
            <a:pPr marL="984250" lvl="2" indent="-266700">
              <a:defRPr/>
            </a:pPr>
            <a:endParaRPr lang="en-US" sz="1300" dirty="0" smtClean="0">
              <a:solidFill>
                <a:prstClr val="black"/>
              </a:solidFill>
              <a:latin typeface="Century Gothic" panose="020B0502020202020204" pitchFamily="34" charset="0"/>
            </a:endParaRPr>
          </a:p>
          <a:p>
            <a:pPr marL="266700" indent="-266700">
              <a:buSzPct val="80000"/>
              <a:buFont typeface="Wingdings" charset="2"/>
              <a:buChar char="§"/>
              <a:defRPr/>
            </a:pPr>
            <a:endParaRPr lang="en-US" sz="1300"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220058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latin typeface="Century Gothic" panose="020B0502020202020204" pitchFamily="34" charset="0"/>
              </a:rPr>
              <a:t>Action plan – </a:t>
            </a:r>
            <a:r>
              <a:rPr lang="en-US" sz="2800" b="1" dirty="0" smtClean="0">
                <a:solidFill>
                  <a:srgbClr val="C00000"/>
                </a:solidFill>
                <a:latin typeface="Century Gothic" panose="020B0502020202020204" pitchFamily="34" charset="0"/>
              </a:rPr>
              <a:t>next 12 months</a:t>
            </a:r>
            <a:endParaRPr lang="en-US" sz="2800" b="1" dirty="0">
              <a:solidFill>
                <a:srgbClr val="C00000"/>
              </a:solidFill>
              <a:latin typeface="Century Gothic" panose="020B0502020202020204" pitchFamily="34" charset="0"/>
            </a:endParaRPr>
          </a:p>
        </p:txBody>
      </p:sp>
      <p:sp>
        <p:nvSpPr>
          <p:cNvPr id="9" name="Content Placeholder 2"/>
          <p:cNvSpPr txBox="1">
            <a:spLocks/>
          </p:cNvSpPr>
          <p:nvPr/>
        </p:nvSpPr>
        <p:spPr>
          <a:xfrm>
            <a:off x="360000" y="1203599"/>
            <a:ext cx="8117485" cy="2763972"/>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8775" lvl="1" indent="-358775">
              <a:buClr>
                <a:srgbClr val="C00000"/>
              </a:buClr>
              <a:defRPr/>
            </a:pPr>
            <a:r>
              <a:rPr lang="en-US" dirty="0" smtClean="0">
                <a:solidFill>
                  <a:prstClr val="black"/>
                </a:solidFill>
                <a:latin typeface="Century Gothic" panose="020B0502020202020204" pitchFamily="34" charset="0"/>
              </a:rPr>
              <a:t>Full data audit</a:t>
            </a:r>
          </a:p>
          <a:p>
            <a:pPr marL="358775" lvl="1" indent="-358775">
              <a:buClr>
                <a:srgbClr val="C00000"/>
              </a:buClr>
              <a:defRPr/>
            </a:pPr>
            <a:r>
              <a:rPr lang="en-US" dirty="0" smtClean="0">
                <a:solidFill>
                  <a:prstClr val="black"/>
                </a:solidFill>
                <a:latin typeface="Century Gothic" panose="020B0502020202020204" pitchFamily="34" charset="0"/>
              </a:rPr>
              <a:t>Start conducting Data Protection Impact Assessments of high risk business activities</a:t>
            </a:r>
          </a:p>
          <a:p>
            <a:pPr marL="358775" lvl="1" indent="-358775">
              <a:buClr>
                <a:srgbClr val="C00000"/>
              </a:buClr>
              <a:defRPr/>
            </a:pPr>
            <a:r>
              <a:rPr lang="en-US" dirty="0" smtClean="0">
                <a:solidFill>
                  <a:prstClr val="black"/>
                </a:solidFill>
                <a:latin typeface="Century Gothic" panose="020B0502020202020204" pitchFamily="34" charset="0"/>
              </a:rPr>
              <a:t>Appoint a DPO if necessary</a:t>
            </a:r>
          </a:p>
          <a:p>
            <a:pPr marL="358775" lvl="1" indent="-358775">
              <a:buClr>
                <a:srgbClr val="C00000"/>
              </a:buClr>
              <a:defRPr/>
            </a:pPr>
            <a:r>
              <a:rPr lang="en-US" dirty="0" smtClean="0">
                <a:solidFill>
                  <a:prstClr val="black"/>
                </a:solidFill>
                <a:latin typeface="Century Gothic" panose="020B0502020202020204" pitchFamily="34" charset="0"/>
              </a:rPr>
              <a:t>Educate all senior management and line managers</a:t>
            </a:r>
          </a:p>
          <a:p>
            <a:pPr marL="358775" lvl="1" indent="-358775">
              <a:buClr>
                <a:srgbClr val="C00000"/>
              </a:buClr>
              <a:defRPr/>
            </a:pPr>
            <a:r>
              <a:rPr lang="en-US" dirty="0">
                <a:solidFill>
                  <a:prstClr val="black"/>
                </a:solidFill>
                <a:latin typeface="Century Gothic" panose="020B0502020202020204" pitchFamily="34" charset="0"/>
              </a:rPr>
              <a:t>Contract review/renegotiation (all organisations in your supply chain)</a:t>
            </a:r>
          </a:p>
          <a:p>
            <a:pPr marL="358775" lvl="1" indent="-358775">
              <a:buClr>
                <a:srgbClr val="C00000"/>
              </a:buClr>
              <a:defRPr/>
            </a:pPr>
            <a:r>
              <a:rPr lang="en-US" dirty="0">
                <a:solidFill>
                  <a:prstClr val="black"/>
                </a:solidFill>
                <a:latin typeface="Century Gothic" panose="020B0502020202020204" pitchFamily="34" charset="0"/>
              </a:rPr>
              <a:t>Amend employee agreements and HR policies</a:t>
            </a:r>
          </a:p>
          <a:p>
            <a:pPr marL="358775" lvl="1" indent="-358775">
              <a:buClr>
                <a:srgbClr val="C00000"/>
              </a:buClr>
              <a:defRPr/>
            </a:pPr>
            <a:endParaRPr lang="en-US" dirty="0" smtClean="0">
              <a:solidFill>
                <a:prstClr val="black"/>
              </a:solidFill>
              <a:latin typeface="Century Gothic" panose="020B0502020202020204" pitchFamily="34" charset="0"/>
            </a:endParaRPr>
          </a:p>
          <a:p>
            <a:pPr marL="806450" lvl="1" indent="-266700">
              <a:defRPr/>
            </a:pPr>
            <a:endParaRPr lang="en-US" dirty="0" smtClean="0">
              <a:solidFill>
                <a:prstClr val="black"/>
              </a:solidFill>
              <a:latin typeface="Century Gothic" panose="020B0502020202020204" pitchFamily="34" charset="0"/>
            </a:endParaRPr>
          </a:p>
          <a:p>
            <a:pPr marL="984250" lvl="2" indent="-266700">
              <a:defRPr/>
            </a:pPr>
            <a:endParaRPr lang="en-US" sz="2000" dirty="0" smtClean="0">
              <a:solidFill>
                <a:prstClr val="black"/>
              </a:solidFill>
              <a:latin typeface="Century Gothic" panose="020B0502020202020204" pitchFamily="34" charset="0"/>
            </a:endParaRPr>
          </a:p>
          <a:p>
            <a:pPr marL="266700" indent="-266700">
              <a:buSzPct val="80000"/>
              <a:buFont typeface="Wingdings" charset="2"/>
              <a:buChar char="§"/>
              <a:defRPr/>
            </a:pPr>
            <a:endParaRPr lang="en-US"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763923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latin typeface="Century Gothic" panose="020B0502020202020204" pitchFamily="34" charset="0"/>
              </a:rPr>
              <a:t>Action plan – </a:t>
            </a:r>
            <a:r>
              <a:rPr lang="en-US" sz="2800" b="1" dirty="0" smtClean="0">
                <a:solidFill>
                  <a:srgbClr val="C00000"/>
                </a:solidFill>
                <a:latin typeface="Century Gothic" panose="020B0502020202020204" pitchFamily="34" charset="0"/>
              </a:rPr>
              <a:t>next 12 months</a:t>
            </a:r>
            <a:endParaRPr lang="en-US" sz="2800" b="1" dirty="0">
              <a:solidFill>
                <a:srgbClr val="C00000"/>
              </a:solidFill>
              <a:latin typeface="Century Gothic" panose="020B0502020202020204" pitchFamily="34" charset="0"/>
            </a:endParaRPr>
          </a:p>
        </p:txBody>
      </p:sp>
      <p:sp>
        <p:nvSpPr>
          <p:cNvPr id="9" name="Content Placeholder 2"/>
          <p:cNvSpPr txBox="1">
            <a:spLocks/>
          </p:cNvSpPr>
          <p:nvPr/>
        </p:nvSpPr>
        <p:spPr>
          <a:xfrm>
            <a:off x="395536" y="1050147"/>
            <a:ext cx="8280920" cy="3289063"/>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8775" lvl="1" indent="-358775">
              <a:spcBef>
                <a:spcPts val="300"/>
              </a:spcBef>
              <a:spcAft>
                <a:spcPts val="300"/>
              </a:spcAft>
              <a:buClr>
                <a:srgbClr val="C00000"/>
              </a:buClr>
              <a:defRPr/>
            </a:pPr>
            <a:r>
              <a:rPr lang="en-US" sz="1600" dirty="0" smtClean="0">
                <a:solidFill>
                  <a:prstClr val="black"/>
                </a:solidFill>
                <a:latin typeface="Century Gothic" panose="020B0502020202020204" pitchFamily="34" charset="0"/>
              </a:rPr>
              <a:t>Internal Governance, e.g.:</a:t>
            </a:r>
          </a:p>
          <a:p>
            <a:pPr marL="715963" lvl="2" indent="-357188">
              <a:spcBef>
                <a:spcPts val="300"/>
              </a:spcBef>
              <a:spcAft>
                <a:spcPts val="300"/>
              </a:spcAft>
              <a:buClr>
                <a:srgbClr val="C00000"/>
              </a:buClr>
              <a:defRPr/>
            </a:pPr>
            <a:r>
              <a:rPr lang="en-GB" dirty="0" smtClean="0">
                <a:solidFill>
                  <a:prstClr val="black"/>
                </a:solidFill>
                <a:latin typeface="Century Gothic" panose="020B0502020202020204" pitchFamily="34" charset="0"/>
              </a:rPr>
              <a:t>Internal Privacy Notices</a:t>
            </a:r>
            <a:endParaRPr lang="en-GB" dirty="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r>
              <a:rPr lang="en-GB" dirty="0" smtClean="0">
                <a:solidFill>
                  <a:prstClr val="black"/>
                </a:solidFill>
                <a:latin typeface="Century Gothic" panose="020B0502020202020204" pitchFamily="34" charset="0"/>
              </a:rPr>
              <a:t>Organisational Privacy Standard</a:t>
            </a:r>
            <a:endParaRPr lang="en-GB" dirty="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r>
              <a:rPr lang="en-GB" dirty="0" smtClean="0">
                <a:solidFill>
                  <a:prstClr val="black"/>
                </a:solidFill>
                <a:latin typeface="Century Gothic" panose="020B0502020202020204" pitchFamily="34" charset="0"/>
              </a:rPr>
              <a:t>Data </a:t>
            </a:r>
            <a:r>
              <a:rPr lang="en-GB" dirty="0">
                <a:solidFill>
                  <a:prstClr val="black"/>
                </a:solidFill>
                <a:latin typeface="Century Gothic" panose="020B0502020202020204" pitchFamily="34" charset="0"/>
              </a:rPr>
              <a:t>Breach and Security Incident Management </a:t>
            </a:r>
            <a:r>
              <a:rPr lang="en-GB" dirty="0" smtClean="0">
                <a:solidFill>
                  <a:prstClr val="black"/>
                </a:solidFill>
                <a:latin typeface="Century Gothic" panose="020B0502020202020204" pitchFamily="34" charset="0"/>
              </a:rPr>
              <a:t>Policy</a:t>
            </a:r>
            <a:endParaRPr lang="en-GB" dirty="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r>
              <a:rPr lang="en-GB" dirty="0" smtClean="0">
                <a:solidFill>
                  <a:prstClr val="black"/>
                </a:solidFill>
                <a:latin typeface="Century Gothic" panose="020B0502020202020204" pitchFamily="34" charset="0"/>
              </a:rPr>
              <a:t>Corporate </a:t>
            </a:r>
            <a:r>
              <a:rPr lang="en-GB" dirty="0">
                <a:solidFill>
                  <a:prstClr val="black"/>
                </a:solidFill>
                <a:latin typeface="Century Gothic" panose="020B0502020202020204" pitchFamily="34" charset="0"/>
              </a:rPr>
              <a:t>Risk </a:t>
            </a:r>
            <a:r>
              <a:rPr lang="en-GB" dirty="0" smtClean="0">
                <a:solidFill>
                  <a:prstClr val="black"/>
                </a:solidFill>
                <a:latin typeface="Century Gothic" panose="020B0502020202020204" pitchFamily="34" charset="0"/>
              </a:rPr>
              <a:t>register</a:t>
            </a:r>
            <a:endParaRPr lang="en-GB" dirty="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r>
              <a:rPr lang="en-GB" dirty="0">
                <a:solidFill>
                  <a:prstClr val="black"/>
                </a:solidFill>
                <a:latin typeface="Century Gothic" panose="020B0502020202020204" pitchFamily="34" charset="0"/>
              </a:rPr>
              <a:t>Data </a:t>
            </a:r>
            <a:r>
              <a:rPr lang="en-GB" dirty="0" smtClean="0">
                <a:solidFill>
                  <a:prstClr val="black"/>
                </a:solidFill>
                <a:latin typeface="Century Gothic" panose="020B0502020202020204" pitchFamily="34" charset="0"/>
              </a:rPr>
              <a:t>Inventory</a:t>
            </a:r>
          </a:p>
          <a:p>
            <a:pPr marL="715963" lvl="2" indent="-357188">
              <a:spcBef>
                <a:spcPts val="300"/>
              </a:spcBef>
              <a:spcAft>
                <a:spcPts val="300"/>
              </a:spcAft>
              <a:buClr>
                <a:srgbClr val="C00000"/>
              </a:buClr>
              <a:defRPr/>
            </a:pPr>
            <a:r>
              <a:rPr lang="en-GB" dirty="0" smtClean="0">
                <a:solidFill>
                  <a:prstClr val="black"/>
                </a:solidFill>
                <a:latin typeface="Century Gothic" panose="020B0502020202020204" pitchFamily="34" charset="0"/>
              </a:rPr>
              <a:t>Subject </a:t>
            </a:r>
            <a:r>
              <a:rPr lang="en-GB" dirty="0">
                <a:solidFill>
                  <a:prstClr val="black"/>
                </a:solidFill>
                <a:latin typeface="Century Gothic" panose="020B0502020202020204" pitchFamily="34" charset="0"/>
              </a:rPr>
              <a:t>Access Request Response </a:t>
            </a:r>
            <a:r>
              <a:rPr lang="en-GB" dirty="0" smtClean="0">
                <a:solidFill>
                  <a:prstClr val="black"/>
                </a:solidFill>
                <a:latin typeface="Century Gothic" panose="020B0502020202020204" pitchFamily="34" charset="0"/>
              </a:rPr>
              <a:t>Policy and Register</a:t>
            </a:r>
          </a:p>
          <a:p>
            <a:pPr marL="715963" lvl="2" indent="-357188">
              <a:spcBef>
                <a:spcPts val="300"/>
              </a:spcBef>
              <a:spcAft>
                <a:spcPts val="300"/>
              </a:spcAft>
              <a:buClr>
                <a:srgbClr val="C00000"/>
              </a:buClr>
              <a:defRPr/>
            </a:pPr>
            <a:r>
              <a:rPr lang="en-GB" dirty="0" smtClean="0">
                <a:solidFill>
                  <a:prstClr val="black"/>
                </a:solidFill>
                <a:latin typeface="Century Gothic" panose="020B0502020202020204" pitchFamily="34" charset="0"/>
              </a:rPr>
              <a:t>Data Retention Policy</a:t>
            </a:r>
          </a:p>
          <a:p>
            <a:pPr marL="715963" lvl="2" indent="-357188">
              <a:spcBef>
                <a:spcPts val="300"/>
              </a:spcBef>
              <a:spcAft>
                <a:spcPts val="300"/>
              </a:spcAft>
              <a:buClr>
                <a:srgbClr val="C00000"/>
              </a:buClr>
              <a:defRPr/>
            </a:pPr>
            <a:r>
              <a:rPr lang="en-GB" dirty="0" smtClean="0">
                <a:solidFill>
                  <a:prstClr val="black"/>
                </a:solidFill>
                <a:latin typeface="Century Gothic" panose="020B0502020202020204" pitchFamily="34" charset="0"/>
              </a:rPr>
              <a:t>Backup </a:t>
            </a:r>
            <a:r>
              <a:rPr lang="en-GB" dirty="0">
                <a:solidFill>
                  <a:prstClr val="black"/>
                </a:solidFill>
                <a:latin typeface="Century Gothic" panose="020B0502020202020204" pitchFamily="34" charset="0"/>
              </a:rPr>
              <a:t>Restoration Policy </a:t>
            </a:r>
            <a:endParaRPr lang="en-GB" dirty="0" smtClean="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r>
              <a:rPr lang="en-GB" dirty="0" smtClean="0">
                <a:solidFill>
                  <a:prstClr val="black"/>
                </a:solidFill>
                <a:latin typeface="Century Gothic" panose="020B0502020202020204" pitchFamily="34" charset="0"/>
              </a:rPr>
              <a:t>Internal audit procedure</a:t>
            </a:r>
          </a:p>
          <a:p>
            <a:pPr marL="715963" lvl="2" indent="-357188">
              <a:spcBef>
                <a:spcPts val="300"/>
              </a:spcBef>
              <a:spcAft>
                <a:spcPts val="300"/>
              </a:spcAft>
              <a:buClr>
                <a:srgbClr val="C00000"/>
              </a:buClr>
              <a:defRPr/>
            </a:pPr>
            <a:endParaRPr lang="en-GB" sz="1400" dirty="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endParaRPr lang="en-GB" sz="1400" dirty="0" smtClean="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endParaRPr lang="en-GB" sz="1400" dirty="0">
              <a:solidFill>
                <a:prstClr val="black"/>
              </a:solidFill>
              <a:latin typeface="Century Gothic" panose="020B0502020202020204" pitchFamily="34" charset="0"/>
            </a:endParaRPr>
          </a:p>
          <a:p>
            <a:pPr marL="536575" lvl="2" indent="-358775">
              <a:spcBef>
                <a:spcPts val="300"/>
              </a:spcBef>
              <a:spcAft>
                <a:spcPts val="300"/>
              </a:spcAft>
              <a:buClr>
                <a:srgbClr val="C00000"/>
              </a:buClr>
              <a:defRPr/>
            </a:pPr>
            <a:endParaRPr lang="en-US" sz="1000" dirty="0" smtClean="0">
              <a:solidFill>
                <a:prstClr val="black"/>
              </a:solidFill>
              <a:latin typeface="Century Gothic" panose="020B0502020202020204" pitchFamily="34" charset="0"/>
            </a:endParaRPr>
          </a:p>
          <a:p>
            <a:pPr marL="984250" lvl="2" indent="-266700">
              <a:spcBef>
                <a:spcPts val="300"/>
              </a:spcBef>
              <a:spcAft>
                <a:spcPts val="300"/>
              </a:spcAft>
              <a:defRPr/>
            </a:pPr>
            <a:endParaRPr lang="en-US" sz="1400" dirty="0" smtClean="0">
              <a:solidFill>
                <a:prstClr val="black"/>
              </a:solidFill>
              <a:latin typeface="Century Gothic" panose="020B0502020202020204" pitchFamily="34" charset="0"/>
            </a:endParaRPr>
          </a:p>
          <a:p>
            <a:pPr marL="266700" indent="-266700">
              <a:spcBef>
                <a:spcPts val="300"/>
              </a:spcBef>
              <a:spcAft>
                <a:spcPts val="300"/>
              </a:spcAft>
              <a:buSzPct val="80000"/>
              <a:buFont typeface="Wingdings" charset="2"/>
              <a:buChar char="§"/>
              <a:defRPr/>
            </a:pPr>
            <a:endParaRPr lang="en-US" sz="1400"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410800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latin typeface="Century Gothic" panose="020B0502020202020204" pitchFamily="34" charset="0"/>
              </a:rPr>
              <a:t>Action plan – </a:t>
            </a:r>
            <a:r>
              <a:rPr lang="en-US" sz="2800" b="1" dirty="0" smtClean="0">
                <a:solidFill>
                  <a:srgbClr val="C00000"/>
                </a:solidFill>
                <a:latin typeface="Century Gothic" panose="020B0502020202020204" pitchFamily="34" charset="0"/>
              </a:rPr>
              <a:t>next 12 months</a:t>
            </a:r>
            <a:endParaRPr lang="en-US" sz="2800" b="1" dirty="0">
              <a:solidFill>
                <a:srgbClr val="C00000"/>
              </a:solidFill>
              <a:latin typeface="Century Gothic" panose="020B0502020202020204" pitchFamily="34" charset="0"/>
            </a:endParaRPr>
          </a:p>
        </p:txBody>
      </p:sp>
      <p:sp>
        <p:nvSpPr>
          <p:cNvPr id="9" name="Content Placeholder 2"/>
          <p:cNvSpPr txBox="1">
            <a:spLocks/>
          </p:cNvSpPr>
          <p:nvPr/>
        </p:nvSpPr>
        <p:spPr>
          <a:xfrm>
            <a:off x="395536" y="1050147"/>
            <a:ext cx="8280920" cy="3289063"/>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8775" lvl="1" indent="-358775">
              <a:spcBef>
                <a:spcPts val="300"/>
              </a:spcBef>
              <a:spcAft>
                <a:spcPts val="300"/>
              </a:spcAft>
              <a:buClr>
                <a:srgbClr val="C00000"/>
              </a:buClr>
              <a:defRPr/>
            </a:pPr>
            <a:r>
              <a:rPr lang="en-US" sz="1400" dirty="0" smtClean="0">
                <a:solidFill>
                  <a:prstClr val="black"/>
                </a:solidFill>
                <a:latin typeface="Century Gothic" panose="020B0502020202020204" pitchFamily="34" charset="0"/>
              </a:rPr>
              <a:t>Technological security measures:</a:t>
            </a:r>
          </a:p>
          <a:p>
            <a:pPr marL="715963" lvl="2" indent="-357188">
              <a:spcBef>
                <a:spcPts val="300"/>
              </a:spcBef>
              <a:spcAft>
                <a:spcPts val="300"/>
              </a:spcAft>
              <a:buClr>
                <a:srgbClr val="C00000"/>
              </a:buClr>
              <a:defRPr/>
            </a:pPr>
            <a:r>
              <a:rPr lang="en-GB" sz="1400" dirty="0" smtClean="0">
                <a:solidFill>
                  <a:prstClr val="black"/>
                </a:solidFill>
                <a:latin typeface="Century Gothic" panose="020B0502020202020204" pitchFamily="34" charset="0"/>
              </a:rPr>
              <a:t>pseudonymisation </a:t>
            </a:r>
            <a:r>
              <a:rPr lang="en-GB" sz="1400" dirty="0">
                <a:solidFill>
                  <a:prstClr val="black"/>
                </a:solidFill>
                <a:latin typeface="Century Gothic" panose="020B0502020202020204" pitchFamily="34" charset="0"/>
              </a:rPr>
              <a:t>and encryption of </a:t>
            </a:r>
            <a:r>
              <a:rPr lang="en-GB" sz="1400" dirty="0" smtClean="0">
                <a:solidFill>
                  <a:prstClr val="black"/>
                </a:solidFill>
                <a:latin typeface="Century Gothic" panose="020B0502020202020204" pitchFamily="34" charset="0"/>
              </a:rPr>
              <a:t>personal data and devices</a:t>
            </a:r>
            <a:endParaRPr lang="en-GB" sz="1400" dirty="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r>
              <a:rPr lang="en-GB" sz="1400" dirty="0" smtClean="0">
                <a:solidFill>
                  <a:prstClr val="black"/>
                </a:solidFill>
                <a:latin typeface="Century Gothic" panose="020B0502020202020204" pitchFamily="34" charset="0"/>
              </a:rPr>
              <a:t>maintaining </a:t>
            </a:r>
            <a:r>
              <a:rPr lang="en-GB" sz="1400" dirty="0">
                <a:solidFill>
                  <a:prstClr val="black"/>
                </a:solidFill>
                <a:latin typeface="Century Gothic" panose="020B0502020202020204" pitchFamily="34" charset="0"/>
              </a:rPr>
              <a:t>suitable </a:t>
            </a:r>
            <a:r>
              <a:rPr lang="en-GB" sz="1400" dirty="0" smtClean="0">
                <a:solidFill>
                  <a:prstClr val="black"/>
                </a:solidFill>
                <a:latin typeface="Century Gothic" panose="020B0502020202020204" pitchFamily="34" charset="0"/>
              </a:rPr>
              <a:t>firewalls</a:t>
            </a:r>
            <a:endParaRPr lang="en-GB" sz="1400" dirty="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r>
              <a:rPr lang="en-GB" sz="1400" dirty="0" smtClean="0">
                <a:solidFill>
                  <a:prstClr val="black"/>
                </a:solidFill>
                <a:latin typeface="Century Gothic" panose="020B0502020202020204" pitchFamily="34" charset="0"/>
              </a:rPr>
              <a:t>installing </a:t>
            </a:r>
            <a:r>
              <a:rPr lang="en-GB" sz="1400" dirty="0">
                <a:solidFill>
                  <a:prstClr val="black"/>
                </a:solidFill>
                <a:latin typeface="Century Gothic" panose="020B0502020202020204" pitchFamily="34" charset="0"/>
              </a:rPr>
              <a:t>suitable antivirus / malware protection </a:t>
            </a:r>
            <a:r>
              <a:rPr lang="en-GB" sz="1400" dirty="0" smtClean="0">
                <a:solidFill>
                  <a:prstClr val="black"/>
                </a:solidFill>
                <a:latin typeface="Century Gothic" panose="020B0502020202020204" pitchFamily="34" charset="0"/>
              </a:rPr>
              <a:t>with </a:t>
            </a:r>
            <a:r>
              <a:rPr lang="en-GB" sz="1400" dirty="0">
                <a:solidFill>
                  <a:prstClr val="black"/>
                </a:solidFill>
                <a:latin typeface="Century Gothic" panose="020B0502020202020204" pitchFamily="34" charset="0"/>
              </a:rPr>
              <a:t>regularised patched updates;</a:t>
            </a:r>
          </a:p>
          <a:p>
            <a:pPr marL="715963" lvl="2" indent="-357188">
              <a:spcBef>
                <a:spcPts val="300"/>
              </a:spcBef>
              <a:spcAft>
                <a:spcPts val="300"/>
              </a:spcAft>
              <a:buClr>
                <a:srgbClr val="C00000"/>
              </a:buClr>
              <a:defRPr/>
            </a:pPr>
            <a:r>
              <a:rPr lang="en-GB" sz="1400" dirty="0" smtClean="0">
                <a:solidFill>
                  <a:prstClr val="black"/>
                </a:solidFill>
                <a:latin typeface="Century Gothic" panose="020B0502020202020204" pitchFamily="34" charset="0"/>
              </a:rPr>
              <a:t>segment </a:t>
            </a:r>
            <a:r>
              <a:rPr lang="en-GB" sz="1400" dirty="0">
                <a:solidFill>
                  <a:prstClr val="black"/>
                </a:solidFill>
                <a:latin typeface="Century Gothic" panose="020B0502020202020204" pitchFamily="34" charset="0"/>
              </a:rPr>
              <a:t>networks to reduce single points of </a:t>
            </a:r>
            <a:r>
              <a:rPr lang="en-GB" sz="1400" dirty="0" smtClean="0">
                <a:solidFill>
                  <a:prstClr val="black"/>
                </a:solidFill>
                <a:latin typeface="Century Gothic" panose="020B0502020202020204" pitchFamily="34" charset="0"/>
              </a:rPr>
              <a:t>failure</a:t>
            </a:r>
            <a:endParaRPr lang="en-GB" sz="1400" dirty="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r>
              <a:rPr lang="en-GB" sz="1400" dirty="0" smtClean="0">
                <a:solidFill>
                  <a:prstClr val="black"/>
                </a:solidFill>
                <a:latin typeface="Century Gothic" panose="020B0502020202020204" pitchFamily="34" charset="0"/>
              </a:rPr>
              <a:t>avoidance </a:t>
            </a:r>
            <a:r>
              <a:rPr lang="en-GB" sz="1400" dirty="0">
                <a:solidFill>
                  <a:prstClr val="black"/>
                </a:solidFill>
                <a:latin typeface="Century Gothic" panose="020B0502020202020204" pitchFamily="34" charset="0"/>
              </a:rPr>
              <a:t>of email for sensitive personal data transfers </a:t>
            </a:r>
            <a:endParaRPr lang="en-GB" sz="1400" dirty="0" smtClean="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r>
              <a:rPr lang="en-GB" sz="1400" dirty="0" smtClean="0">
                <a:solidFill>
                  <a:prstClr val="black"/>
                </a:solidFill>
                <a:latin typeface="Century Gothic" panose="020B0502020202020204" pitchFamily="34" charset="0"/>
              </a:rPr>
              <a:t>engage of a managed security service provider for testing / detection / response</a:t>
            </a:r>
          </a:p>
          <a:p>
            <a:pPr marL="715963" lvl="2" indent="-357188">
              <a:spcBef>
                <a:spcPts val="300"/>
              </a:spcBef>
              <a:spcAft>
                <a:spcPts val="300"/>
              </a:spcAft>
              <a:buClr>
                <a:srgbClr val="C00000"/>
              </a:buClr>
              <a:defRPr/>
            </a:pPr>
            <a:r>
              <a:rPr lang="en-GB" sz="1400" dirty="0" smtClean="0">
                <a:solidFill>
                  <a:prstClr val="black"/>
                </a:solidFill>
                <a:latin typeface="Century Gothic" panose="020B0502020202020204" pitchFamily="34" charset="0"/>
              </a:rPr>
              <a:t>endpoint </a:t>
            </a:r>
            <a:r>
              <a:rPr lang="en-GB" sz="1400" dirty="0">
                <a:solidFill>
                  <a:prstClr val="black"/>
                </a:solidFill>
                <a:latin typeface="Century Gothic" panose="020B0502020202020204" pitchFamily="34" charset="0"/>
              </a:rPr>
              <a:t>detection and response </a:t>
            </a:r>
            <a:r>
              <a:rPr lang="en-GB" sz="1400" dirty="0" smtClean="0">
                <a:solidFill>
                  <a:prstClr val="black"/>
                </a:solidFill>
                <a:latin typeface="Century Gothic" panose="020B0502020202020204" pitchFamily="34" charset="0"/>
              </a:rPr>
              <a:t>technologies</a:t>
            </a:r>
            <a:endParaRPr lang="en-GB" sz="1400" dirty="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r>
              <a:rPr lang="en-GB" sz="1400" dirty="0" smtClean="0">
                <a:solidFill>
                  <a:prstClr val="black"/>
                </a:solidFill>
                <a:latin typeface="Century Gothic" panose="020B0502020202020204" pitchFamily="34" charset="0"/>
              </a:rPr>
              <a:t>regular </a:t>
            </a:r>
            <a:r>
              <a:rPr lang="en-GB" sz="1400" dirty="0">
                <a:solidFill>
                  <a:prstClr val="black"/>
                </a:solidFill>
                <a:latin typeface="Century Gothic" panose="020B0502020202020204" pitchFamily="34" charset="0"/>
              </a:rPr>
              <a:t>testing and evaluation of technical and organisational </a:t>
            </a:r>
            <a:endParaRPr lang="en-GB" sz="1400" dirty="0" smtClean="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r>
              <a:rPr lang="en-GB" sz="1400" dirty="0" smtClean="0">
                <a:solidFill>
                  <a:prstClr val="black"/>
                </a:solidFill>
                <a:latin typeface="Century Gothic" panose="020B0502020202020204" pitchFamily="34" charset="0"/>
              </a:rPr>
              <a:t>adherence/accreditation </a:t>
            </a:r>
            <a:r>
              <a:rPr lang="en-GB" sz="1400" dirty="0">
                <a:solidFill>
                  <a:prstClr val="black"/>
                </a:solidFill>
                <a:latin typeface="Century Gothic" panose="020B0502020202020204" pitchFamily="34" charset="0"/>
              </a:rPr>
              <a:t>to </a:t>
            </a:r>
            <a:r>
              <a:rPr lang="en-GB" sz="1400" dirty="0" smtClean="0">
                <a:solidFill>
                  <a:prstClr val="black"/>
                </a:solidFill>
                <a:latin typeface="Century Gothic" panose="020B0502020202020204" pitchFamily="34" charset="0"/>
              </a:rPr>
              <a:t>codes </a:t>
            </a:r>
            <a:r>
              <a:rPr lang="en-GB" sz="1400" dirty="0">
                <a:solidFill>
                  <a:prstClr val="black"/>
                </a:solidFill>
                <a:latin typeface="Century Gothic" panose="020B0502020202020204" pitchFamily="34" charset="0"/>
              </a:rPr>
              <a:t>of conduct or </a:t>
            </a:r>
            <a:r>
              <a:rPr lang="en-GB" sz="1400" dirty="0" smtClean="0">
                <a:solidFill>
                  <a:prstClr val="black"/>
                </a:solidFill>
                <a:latin typeface="Century Gothic" panose="020B0502020202020204" pitchFamily="34" charset="0"/>
              </a:rPr>
              <a:t>certifications (ISO 27001, SOC 2)</a:t>
            </a:r>
          </a:p>
          <a:p>
            <a:pPr marL="715963" lvl="2" indent="-357188">
              <a:spcBef>
                <a:spcPts val="300"/>
              </a:spcBef>
              <a:spcAft>
                <a:spcPts val="300"/>
              </a:spcAft>
              <a:buClr>
                <a:srgbClr val="C00000"/>
              </a:buClr>
              <a:defRPr/>
            </a:pPr>
            <a:endParaRPr lang="en-GB" sz="1400" dirty="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endParaRPr lang="en-GB" sz="1400" dirty="0" smtClean="0">
              <a:solidFill>
                <a:prstClr val="black"/>
              </a:solidFill>
              <a:latin typeface="Century Gothic" panose="020B0502020202020204" pitchFamily="34" charset="0"/>
            </a:endParaRPr>
          </a:p>
          <a:p>
            <a:pPr marL="715963" lvl="2" indent="-357188">
              <a:spcBef>
                <a:spcPts val="300"/>
              </a:spcBef>
              <a:spcAft>
                <a:spcPts val="300"/>
              </a:spcAft>
              <a:buClr>
                <a:srgbClr val="C00000"/>
              </a:buClr>
              <a:defRPr/>
            </a:pPr>
            <a:endParaRPr lang="en-GB" sz="1400" dirty="0">
              <a:solidFill>
                <a:prstClr val="black"/>
              </a:solidFill>
              <a:latin typeface="Century Gothic" panose="020B0502020202020204" pitchFamily="34" charset="0"/>
            </a:endParaRPr>
          </a:p>
          <a:p>
            <a:pPr marL="536575" lvl="2" indent="-358775">
              <a:spcBef>
                <a:spcPts val="300"/>
              </a:spcBef>
              <a:spcAft>
                <a:spcPts val="300"/>
              </a:spcAft>
              <a:buClr>
                <a:srgbClr val="C00000"/>
              </a:buClr>
              <a:defRPr/>
            </a:pPr>
            <a:endParaRPr lang="en-US" sz="1000" dirty="0" smtClean="0">
              <a:solidFill>
                <a:prstClr val="black"/>
              </a:solidFill>
              <a:latin typeface="Century Gothic" panose="020B0502020202020204" pitchFamily="34" charset="0"/>
            </a:endParaRPr>
          </a:p>
          <a:p>
            <a:pPr marL="984250" lvl="2" indent="-266700">
              <a:spcBef>
                <a:spcPts val="300"/>
              </a:spcBef>
              <a:spcAft>
                <a:spcPts val="300"/>
              </a:spcAft>
              <a:defRPr/>
            </a:pPr>
            <a:endParaRPr lang="en-US" sz="1400" dirty="0" smtClean="0">
              <a:solidFill>
                <a:prstClr val="black"/>
              </a:solidFill>
              <a:latin typeface="Century Gothic" panose="020B0502020202020204" pitchFamily="34" charset="0"/>
            </a:endParaRPr>
          </a:p>
          <a:p>
            <a:pPr marL="266700" indent="-266700">
              <a:spcBef>
                <a:spcPts val="300"/>
              </a:spcBef>
              <a:spcAft>
                <a:spcPts val="300"/>
              </a:spcAft>
              <a:buSzPct val="80000"/>
              <a:buFont typeface="Wingdings" charset="2"/>
              <a:buChar char="§"/>
              <a:defRPr/>
            </a:pPr>
            <a:endParaRPr lang="en-US" sz="1400"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526769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latin typeface="Century Gothic" panose="020B0502020202020204" pitchFamily="34" charset="0"/>
              </a:rPr>
              <a:t>Action plan – </a:t>
            </a:r>
            <a:r>
              <a:rPr lang="en-US" sz="2800" b="1" dirty="0" smtClean="0">
                <a:solidFill>
                  <a:srgbClr val="C00000"/>
                </a:solidFill>
                <a:latin typeface="Century Gothic" panose="020B0502020202020204" pitchFamily="34" charset="0"/>
              </a:rPr>
              <a:t>next 12 months</a:t>
            </a:r>
            <a:endParaRPr lang="en-US" sz="2800" b="1" dirty="0">
              <a:solidFill>
                <a:srgbClr val="C00000"/>
              </a:solidFill>
              <a:latin typeface="Century Gothic" panose="020B0502020202020204" pitchFamily="34" charset="0"/>
            </a:endParaRPr>
          </a:p>
        </p:txBody>
      </p:sp>
      <p:sp>
        <p:nvSpPr>
          <p:cNvPr id="9" name="Content Placeholder 2"/>
          <p:cNvSpPr txBox="1">
            <a:spLocks/>
          </p:cNvSpPr>
          <p:nvPr/>
        </p:nvSpPr>
        <p:spPr>
          <a:xfrm>
            <a:off x="395536" y="1347614"/>
            <a:ext cx="8280920" cy="2991596"/>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8775" lvl="1" indent="-358775">
              <a:spcBef>
                <a:spcPts val="300"/>
              </a:spcBef>
              <a:spcAft>
                <a:spcPts val="300"/>
              </a:spcAft>
              <a:buClr>
                <a:srgbClr val="C00000"/>
              </a:buClr>
              <a:defRPr/>
            </a:pPr>
            <a:r>
              <a:rPr lang="en-US" sz="1400" dirty="0" smtClean="0">
                <a:solidFill>
                  <a:prstClr val="black"/>
                </a:solidFill>
                <a:latin typeface="Century Gothic" panose="020B0502020202020204" pitchFamily="34" charset="0"/>
              </a:rPr>
              <a:t>If you have a software product then update it to enable you to easily comply with data subjects’ rights:</a:t>
            </a:r>
          </a:p>
          <a:p>
            <a:pPr marL="715963" lvl="2" indent="-357188">
              <a:spcBef>
                <a:spcPts val="300"/>
              </a:spcBef>
              <a:spcAft>
                <a:spcPts val="300"/>
              </a:spcAft>
              <a:buClr>
                <a:srgbClr val="C00000"/>
              </a:buClr>
              <a:defRPr/>
            </a:pPr>
            <a:r>
              <a:rPr lang="en-US" sz="1400" dirty="0" smtClean="0">
                <a:solidFill>
                  <a:prstClr val="black"/>
                </a:solidFill>
                <a:latin typeface="Century Gothic" panose="020B0502020202020204" pitchFamily="34" charset="0"/>
              </a:rPr>
              <a:t>Deletion of data</a:t>
            </a:r>
          </a:p>
          <a:p>
            <a:pPr marL="715963" lvl="2" indent="-357188">
              <a:spcBef>
                <a:spcPts val="300"/>
              </a:spcBef>
              <a:spcAft>
                <a:spcPts val="300"/>
              </a:spcAft>
              <a:buClr>
                <a:srgbClr val="C00000"/>
              </a:buClr>
              <a:defRPr/>
            </a:pPr>
            <a:r>
              <a:rPr lang="en-US" sz="1400" dirty="0" smtClean="0">
                <a:solidFill>
                  <a:prstClr val="black"/>
                </a:solidFill>
                <a:latin typeface="Century Gothic" panose="020B0502020202020204" pitchFamily="34" charset="0"/>
              </a:rPr>
              <a:t>Correction (via self-service)</a:t>
            </a:r>
          </a:p>
          <a:p>
            <a:pPr marL="715963" lvl="2" indent="-357188">
              <a:spcBef>
                <a:spcPts val="300"/>
              </a:spcBef>
              <a:spcAft>
                <a:spcPts val="300"/>
              </a:spcAft>
              <a:buClr>
                <a:srgbClr val="C00000"/>
              </a:buClr>
              <a:defRPr/>
            </a:pPr>
            <a:r>
              <a:rPr lang="en-US" sz="1400" dirty="0" smtClean="0">
                <a:solidFill>
                  <a:prstClr val="black"/>
                </a:solidFill>
                <a:latin typeface="Century Gothic" panose="020B0502020202020204" pitchFamily="34" charset="0"/>
              </a:rPr>
              <a:t>Withdrawal of consent</a:t>
            </a:r>
          </a:p>
          <a:p>
            <a:pPr marL="715963" lvl="2" indent="-357188">
              <a:spcBef>
                <a:spcPts val="300"/>
              </a:spcBef>
              <a:spcAft>
                <a:spcPts val="300"/>
              </a:spcAft>
              <a:buClr>
                <a:srgbClr val="C00000"/>
              </a:buClr>
              <a:defRPr/>
            </a:pPr>
            <a:r>
              <a:rPr lang="en-US" sz="1400" dirty="0" smtClean="0">
                <a:solidFill>
                  <a:prstClr val="black"/>
                </a:solidFill>
                <a:latin typeface="Century Gothic" panose="020B0502020202020204" pitchFamily="34" charset="0"/>
              </a:rPr>
              <a:t>Portability</a:t>
            </a:r>
          </a:p>
          <a:p>
            <a:pPr marL="715963" lvl="2" indent="-357188">
              <a:spcBef>
                <a:spcPts val="300"/>
              </a:spcBef>
              <a:spcAft>
                <a:spcPts val="300"/>
              </a:spcAft>
              <a:buClr>
                <a:srgbClr val="C00000"/>
              </a:buClr>
              <a:defRPr/>
            </a:pPr>
            <a:r>
              <a:rPr lang="en-US" sz="1400" dirty="0" smtClean="0">
                <a:solidFill>
                  <a:prstClr val="black"/>
                </a:solidFill>
                <a:latin typeface="Century Gothic" panose="020B0502020202020204" pitchFamily="34" charset="0"/>
              </a:rPr>
              <a:t>Complaints</a:t>
            </a:r>
          </a:p>
          <a:p>
            <a:pPr marL="358775" lvl="1" indent="-358775">
              <a:spcBef>
                <a:spcPts val="300"/>
              </a:spcBef>
              <a:spcAft>
                <a:spcPts val="300"/>
              </a:spcAft>
              <a:buClr>
                <a:srgbClr val="C00000"/>
              </a:buClr>
              <a:defRPr/>
            </a:pPr>
            <a:endParaRPr lang="en-US" sz="1400" dirty="0" smtClean="0">
              <a:solidFill>
                <a:prstClr val="black"/>
              </a:solidFill>
              <a:latin typeface="Century Gothic" panose="020B0502020202020204" pitchFamily="34" charset="0"/>
            </a:endParaRPr>
          </a:p>
          <a:p>
            <a:pPr marL="358775" lvl="1" indent="-358775">
              <a:spcBef>
                <a:spcPts val="300"/>
              </a:spcBef>
              <a:spcAft>
                <a:spcPts val="300"/>
              </a:spcAft>
              <a:buClr>
                <a:srgbClr val="C00000"/>
              </a:buClr>
              <a:defRPr/>
            </a:pPr>
            <a:r>
              <a:rPr lang="en-US" sz="1400" dirty="0" smtClean="0">
                <a:solidFill>
                  <a:prstClr val="black"/>
                </a:solidFill>
                <a:latin typeface="Century Gothic" panose="020B0502020202020204" pitchFamily="34" charset="0"/>
              </a:rPr>
              <a:t>Anonymise data wherever possible</a:t>
            </a:r>
          </a:p>
          <a:p>
            <a:pPr marL="984250" lvl="2" indent="-266700">
              <a:spcBef>
                <a:spcPts val="300"/>
              </a:spcBef>
              <a:spcAft>
                <a:spcPts val="300"/>
              </a:spcAft>
              <a:defRPr/>
            </a:pPr>
            <a:endParaRPr lang="en-US" sz="1400" dirty="0" smtClean="0">
              <a:solidFill>
                <a:prstClr val="black"/>
              </a:solidFill>
              <a:latin typeface="Century Gothic" panose="020B0502020202020204" pitchFamily="34" charset="0"/>
            </a:endParaRPr>
          </a:p>
          <a:p>
            <a:pPr marL="266700" indent="-266700">
              <a:spcBef>
                <a:spcPts val="300"/>
              </a:spcBef>
              <a:spcAft>
                <a:spcPts val="300"/>
              </a:spcAft>
              <a:buSzPct val="80000"/>
              <a:buFont typeface="Wingdings" charset="2"/>
              <a:buChar char="§"/>
              <a:defRPr/>
            </a:pPr>
            <a:endParaRPr lang="en-US" sz="1400"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7024990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C00000"/>
                </a:solidFill>
                <a:latin typeface="Century Gothic" panose="020B0502020202020204" pitchFamily="34" charset="0"/>
              </a:rPr>
              <a:t>Action plan – </a:t>
            </a:r>
            <a:r>
              <a:rPr lang="en-US" sz="2800" b="1" dirty="0" smtClean="0">
                <a:solidFill>
                  <a:srgbClr val="C00000"/>
                </a:solidFill>
                <a:latin typeface="Century Gothic" panose="020B0502020202020204" pitchFamily="34" charset="0"/>
              </a:rPr>
              <a:t>next 12 months</a:t>
            </a:r>
            <a:endParaRPr lang="en-US" sz="2800" b="1" dirty="0">
              <a:solidFill>
                <a:srgbClr val="C00000"/>
              </a:solidFill>
              <a:latin typeface="Century Gothic" panose="020B0502020202020204" pitchFamily="34" charset="0"/>
            </a:endParaRPr>
          </a:p>
        </p:txBody>
      </p:sp>
      <p:sp>
        <p:nvSpPr>
          <p:cNvPr id="10" name="Content Placeholder 2"/>
          <p:cNvSpPr txBox="1">
            <a:spLocks/>
          </p:cNvSpPr>
          <p:nvPr/>
        </p:nvSpPr>
        <p:spPr>
          <a:xfrm>
            <a:off x="415340" y="1419622"/>
            <a:ext cx="8208912" cy="2950103"/>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8775" lvl="1" indent="-358775">
              <a:buClr>
                <a:srgbClr val="C00000"/>
              </a:buClr>
              <a:defRPr/>
            </a:pPr>
            <a:r>
              <a:rPr lang="en-US" sz="1800" dirty="0" smtClean="0">
                <a:solidFill>
                  <a:prstClr val="black"/>
                </a:solidFill>
                <a:latin typeface="Century Gothic" panose="020B0502020202020204" pitchFamily="34" charset="0"/>
              </a:rPr>
              <a:t>Auditable documentation trail</a:t>
            </a:r>
          </a:p>
          <a:p>
            <a:pPr marL="536575" lvl="2" indent="-358775">
              <a:buClr>
                <a:srgbClr val="C00000"/>
              </a:buClr>
              <a:defRPr/>
            </a:pPr>
            <a:r>
              <a:rPr lang="en-US" sz="1400" dirty="0" smtClean="0">
                <a:solidFill>
                  <a:prstClr val="black"/>
                </a:solidFill>
                <a:latin typeface="Century Gothic" panose="020B0502020202020204" pitchFamily="34" charset="0"/>
              </a:rPr>
              <a:t>Needs to be available to the Supervisory Authority</a:t>
            </a:r>
          </a:p>
          <a:p>
            <a:pPr marL="358775" lvl="1" indent="-358775">
              <a:buClr>
                <a:srgbClr val="C00000"/>
              </a:buClr>
              <a:defRPr/>
            </a:pPr>
            <a:r>
              <a:rPr lang="en-US" sz="1800" dirty="0" smtClean="0">
                <a:solidFill>
                  <a:prstClr val="black"/>
                </a:solidFill>
                <a:latin typeface="Century Gothic" panose="020B0502020202020204" pitchFamily="34" charset="0"/>
              </a:rPr>
              <a:t>Test, review, monitor, improve</a:t>
            </a:r>
          </a:p>
          <a:p>
            <a:pPr marL="358775" lvl="1" indent="-358775">
              <a:buClr>
                <a:srgbClr val="C00000"/>
              </a:buClr>
              <a:defRPr/>
            </a:pPr>
            <a:r>
              <a:rPr lang="en-US" sz="1800" dirty="0">
                <a:solidFill>
                  <a:prstClr val="black"/>
                </a:solidFill>
                <a:latin typeface="Century Gothic" panose="020B0502020202020204" pitchFamily="34" charset="0"/>
              </a:rPr>
              <a:t>Privacy by Design and </a:t>
            </a:r>
            <a:r>
              <a:rPr lang="en-US" sz="1800" dirty="0" smtClean="0">
                <a:solidFill>
                  <a:prstClr val="black"/>
                </a:solidFill>
                <a:latin typeface="Century Gothic" panose="020B0502020202020204" pitchFamily="34" charset="0"/>
              </a:rPr>
              <a:t>Default is the new culture</a:t>
            </a:r>
            <a:endParaRPr lang="en-US" sz="1800" dirty="0">
              <a:solidFill>
                <a:prstClr val="black"/>
              </a:solidFill>
              <a:latin typeface="Century Gothic" panose="020B0502020202020204" pitchFamily="34" charset="0"/>
            </a:endParaRPr>
          </a:p>
          <a:p>
            <a:pPr marL="358775" lvl="1" indent="-358775">
              <a:buClr>
                <a:srgbClr val="C00000"/>
              </a:buClr>
              <a:defRPr/>
            </a:pPr>
            <a:endParaRPr lang="en-US" sz="1800" dirty="0" smtClean="0">
              <a:solidFill>
                <a:prstClr val="black"/>
              </a:solidFill>
              <a:latin typeface="Century Gothic" panose="020B0502020202020204" pitchFamily="34" charset="0"/>
            </a:endParaRPr>
          </a:p>
          <a:p>
            <a:pPr marL="904875" lvl="1" indent="-365125">
              <a:defRPr/>
            </a:pPr>
            <a:endParaRPr lang="en-US" sz="1300" dirty="0" smtClean="0">
              <a:solidFill>
                <a:prstClr val="black"/>
              </a:solidFill>
            </a:endParaRPr>
          </a:p>
          <a:p>
            <a:pPr marL="806450" lvl="1" indent="-266700">
              <a:defRPr/>
            </a:pPr>
            <a:endParaRPr lang="en-US" sz="1300" dirty="0" smtClean="0">
              <a:solidFill>
                <a:prstClr val="black"/>
              </a:solidFill>
            </a:endParaRPr>
          </a:p>
          <a:p>
            <a:pPr marL="984250" lvl="2" indent="-266700">
              <a:defRPr/>
            </a:pPr>
            <a:endParaRPr lang="en-US" sz="1300" dirty="0" smtClean="0">
              <a:solidFill>
                <a:prstClr val="black"/>
              </a:solidFill>
            </a:endParaRPr>
          </a:p>
          <a:p>
            <a:pPr marL="266700" indent="-266700">
              <a:buSzPct val="80000"/>
              <a:buFont typeface="Wingdings" charset="2"/>
              <a:buChar char="§"/>
              <a:defRPr/>
            </a:pPr>
            <a:endParaRPr lang="en-US" sz="1300" dirty="0" smtClean="0">
              <a:solidFill>
                <a:prstClr val="black"/>
              </a:solidFill>
            </a:endParaRPr>
          </a:p>
        </p:txBody>
      </p:sp>
    </p:spTree>
    <p:extLst>
      <p:ext uri="{BB962C8B-B14F-4D97-AF65-F5344CB8AC3E}">
        <p14:creationId xmlns:p14="http://schemas.microsoft.com/office/powerpoint/2010/main" val="334007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04" t="43906" r="48130" b="7848"/>
          <a:stretch/>
        </p:blipFill>
        <p:spPr>
          <a:xfrm>
            <a:off x="121863" y="602595"/>
            <a:ext cx="4643400" cy="3121283"/>
          </a:xfrm>
          <a:prstGeom prst="rect">
            <a:avLst/>
          </a:prstGeom>
        </p:spPr>
      </p:pic>
      <p:pic>
        <p:nvPicPr>
          <p:cNvPr id="3" name="Picture 2"/>
          <p:cNvPicPr>
            <a:picLocks noChangeAspect="1"/>
          </p:cNvPicPr>
          <p:nvPr/>
        </p:nvPicPr>
        <p:blipFill rotWithShape="1">
          <a:blip r:embed="rId2"/>
          <a:srcRect l="52156" t="1" b="77750"/>
          <a:stretch/>
        </p:blipFill>
        <p:spPr>
          <a:xfrm>
            <a:off x="113572" y="3590555"/>
            <a:ext cx="4555975" cy="1501475"/>
          </a:xfrm>
          <a:prstGeom prst="rect">
            <a:avLst/>
          </a:prstGeom>
        </p:spPr>
      </p:pic>
      <p:sp>
        <p:nvSpPr>
          <p:cNvPr id="4" name="Title 14"/>
          <p:cNvSpPr txBox="1">
            <a:spLocks/>
          </p:cNvSpPr>
          <p:nvPr/>
        </p:nvSpPr>
        <p:spPr>
          <a:xfrm>
            <a:off x="467544" y="-188450"/>
            <a:ext cx="8652556" cy="96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b="1" dirty="0">
                <a:solidFill>
                  <a:srgbClr val="C00000"/>
                </a:solidFill>
                <a:latin typeface="Century Gothic" panose="020B0502020202020204" pitchFamily="34" charset="0"/>
              </a:rPr>
              <a:t>Be</a:t>
            </a:r>
            <a:r>
              <a:rPr lang="en-AU" sz="2800" dirty="0">
                <a:latin typeface="Century Gothic" panose="020B0502020202020204" pitchFamily="34" charset="0"/>
              </a:rPr>
              <a:t> part of AIIA’s community of digital leaders</a:t>
            </a:r>
          </a:p>
        </p:txBody>
      </p:sp>
      <p:pic>
        <p:nvPicPr>
          <p:cNvPr id="5" name="Picture 4"/>
          <p:cNvPicPr>
            <a:picLocks noChangeAspect="1"/>
          </p:cNvPicPr>
          <p:nvPr/>
        </p:nvPicPr>
        <p:blipFill rotWithShape="1">
          <a:blip r:embed="rId2"/>
          <a:srcRect l="52156" t="28237" b="1239"/>
          <a:stretch/>
        </p:blipFill>
        <p:spPr>
          <a:xfrm>
            <a:off x="4701564" y="555526"/>
            <a:ext cx="4273786" cy="4464496"/>
          </a:xfrm>
          <a:prstGeom prst="rect">
            <a:avLst/>
          </a:prstGeom>
        </p:spPr>
      </p:pic>
    </p:spTree>
    <p:extLst>
      <p:ext uri="{BB962C8B-B14F-4D97-AF65-F5344CB8AC3E}">
        <p14:creationId xmlns:p14="http://schemas.microsoft.com/office/powerpoint/2010/main" val="2056036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2" name="Title 14"/>
          <p:cNvSpPr txBox="1">
            <a:spLocks/>
          </p:cNvSpPr>
          <p:nvPr/>
        </p:nvSpPr>
        <p:spPr>
          <a:xfrm>
            <a:off x="360000" y="288000"/>
            <a:ext cx="6445867" cy="5063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C00000"/>
                </a:solidFill>
                <a:latin typeface="Century Gothic" panose="020B0502020202020204" pitchFamily="34" charset="0"/>
              </a:rPr>
              <a:t>We can help!</a:t>
            </a:r>
            <a:endParaRPr lang="en-US" sz="2800" b="1" dirty="0">
              <a:solidFill>
                <a:srgbClr val="C00000"/>
              </a:solidFill>
              <a:latin typeface="Century Gothic" panose="020B0502020202020204" pitchFamily="34" charset="0"/>
            </a:endParaRPr>
          </a:p>
        </p:txBody>
      </p:sp>
      <p:sp>
        <p:nvSpPr>
          <p:cNvPr id="9" name="Content Placeholder 2"/>
          <p:cNvSpPr txBox="1">
            <a:spLocks/>
          </p:cNvSpPr>
          <p:nvPr/>
        </p:nvSpPr>
        <p:spPr>
          <a:xfrm>
            <a:off x="360000" y="1560889"/>
            <a:ext cx="8117485" cy="2406681"/>
          </a:xfrm>
          <a:prstGeom prst="rect">
            <a:avLst/>
          </a:prstGeom>
        </p:spPr>
        <p:txBody>
          <a:bodyPr vert="horz" lIns="91440" tIns="45720" rIns="91440" bIns="45720" rtlCol="0">
            <a:noAutofit/>
          </a:bodyPr>
          <a:lstStyle>
            <a:lvl1pPr marL="0" marR="0" indent="0" algn="l" defTabSz="457200" rtl="0" eaLnBrk="1" fontAlgn="auto" latinLnBrk="0" hangingPunct="1">
              <a:lnSpc>
                <a:spcPct val="100000"/>
              </a:lnSpc>
              <a:spcBef>
                <a:spcPct val="20000"/>
              </a:spcBef>
              <a:spcAft>
                <a:spcPts val="600"/>
              </a:spcAft>
              <a:buClr>
                <a:srgbClr val="FC2319"/>
              </a:buClr>
              <a:buSzPct val="100000"/>
              <a:buFont typeface="Wingdings" charset="2"/>
              <a:buNone/>
              <a:tabLst/>
              <a:defRPr sz="2000" kern="1200">
                <a:solidFill>
                  <a:schemeClr val="tx1"/>
                </a:solidFill>
                <a:latin typeface="Corbel"/>
                <a:ea typeface="+mn-ea"/>
                <a:cs typeface="Corbel"/>
              </a:defRPr>
            </a:lvl1pPr>
            <a:lvl2pPr marL="539750" indent="-273050" algn="l" defTabSz="914400" rtl="0" eaLnBrk="1" latinLnBrk="0" hangingPunct="1">
              <a:spcBef>
                <a:spcPct val="20000"/>
              </a:spcBef>
              <a:spcAft>
                <a:spcPts val="600"/>
              </a:spcAft>
              <a:buClr>
                <a:srgbClr val="E8281E"/>
              </a:buClr>
              <a:buSzPct val="80000"/>
              <a:buFont typeface="Wingdings" charset="2"/>
              <a:buChar char="§"/>
              <a:defRPr sz="2000" kern="1200">
                <a:solidFill>
                  <a:schemeClr val="tx1"/>
                </a:solidFill>
                <a:latin typeface="Corbel"/>
                <a:ea typeface="+mn-ea"/>
                <a:cs typeface="Corbel"/>
              </a:defRPr>
            </a:lvl2pPr>
            <a:lvl3pPr marL="717550" indent="-177800" algn="l" defTabSz="914400" rtl="0" eaLnBrk="1" latinLnBrk="0" hangingPunct="1">
              <a:spcBef>
                <a:spcPct val="20000"/>
              </a:spcBef>
              <a:spcAft>
                <a:spcPts val="600"/>
              </a:spcAft>
              <a:buClr>
                <a:srgbClr val="E8281E"/>
              </a:buClr>
              <a:buSzPct val="80000"/>
              <a:buFont typeface="Wingdings" charset="2"/>
              <a:buChar char="§"/>
              <a:defRPr sz="1600" kern="1200">
                <a:solidFill>
                  <a:schemeClr val="tx1"/>
                </a:solidFill>
                <a:latin typeface="Corbel"/>
                <a:ea typeface="+mn-ea"/>
                <a:cs typeface="Corbel"/>
              </a:defRPr>
            </a:lvl3pPr>
            <a:lvl4pPr marL="895350" indent="-17780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4pPr>
            <a:lvl5pPr marL="1079500" indent="-184150" algn="l" defTabSz="914400" rtl="0" eaLnBrk="1" latinLnBrk="0" hangingPunct="1">
              <a:spcBef>
                <a:spcPct val="20000"/>
              </a:spcBef>
              <a:spcAft>
                <a:spcPts val="600"/>
              </a:spcAft>
              <a:buClr>
                <a:srgbClr val="E8281E"/>
              </a:buClr>
              <a:buSzPct val="80000"/>
              <a:buFont typeface="Wingdings" charset="2"/>
              <a:buChar char="§"/>
              <a:defRPr sz="14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58775" lvl="1" indent="-358775">
              <a:buClr>
                <a:srgbClr val="C00000"/>
              </a:buClr>
              <a:defRPr/>
            </a:pPr>
            <a:r>
              <a:rPr lang="en-US" dirty="0" smtClean="0">
                <a:solidFill>
                  <a:prstClr val="black"/>
                </a:solidFill>
                <a:latin typeface="Century Gothic" panose="020B0502020202020204" pitchFamily="34" charset="0"/>
              </a:rPr>
              <a:t>You will need support from different professionals </a:t>
            </a:r>
          </a:p>
          <a:p>
            <a:pPr marL="358775" lvl="1" indent="-358775">
              <a:buClr>
                <a:srgbClr val="C00000"/>
              </a:buClr>
              <a:defRPr/>
            </a:pPr>
            <a:r>
              <a:rPr lang="en-US" dirty="0" smtClean="0">
                <a:solidFill>
                  <a:prstClr val="black"/>
                </a:solidFill>
                <a:latin typeface="Century Gothic" panose="020B0502020202020204" pitchFamily="34" charset="0"/>
              </a:rPr>
              <a:t>Assist you to develop and implement your GDPR strategy</a:t>
            </a:r>
          </a:p>
          <a:p>
            <a:pPr marL="358775" lvl="1" indent="-358775">
              <a:buClr>
                <a:srgbClr val="C00000"/>
              </a:buClr>
              <a:defRPr/>
            </a:pPr>
            <a:r>
              <a:rPr lang="en-US" dirty="0" smtClean="0">
                <a:solidFill>
                  <a:prstClr val="black"/>
                </a:solidFill>
                <a:latin typeface="Century Gothic" panose="020B0502020202020204" pitchFamily="34" charset="0"/>
              </a:rPr>
              <a:t>Work with you to minimise business risks</a:t>
            </a:r>
          </a:p>
          <a:p>
            <a:pPr marL="358775" lvl="1" indent="-358775">
              <a:buClr>
                <a:srgbClr val="C00000"/>
              </a:buClr>
              <a:defRPr/>
            </a:pPr>
            <a:r>
              <a:rPr lang="en-US" dirty="0" smtClean="0">
                <a:solidFill>
                  <a:prstClr val="black"/>
                </a:solidFill>
                <a:latin typeface="Century Gothic" panose="020B0502020202020204" pitchFamily="34" charset="0"/>
              </a:rPr>
              <a:t>Advise on complex areas to find commercial solutions</a:t>
            </a:r>
          </a:p>
          <a:p>
            <a:pPr marL="358775" lvl="1" indent="-358775">
              <a:buClr>
                <a:srgbClr val="C00000"/>
              </a:buClr>
              <a:defRPr/>
            </a:pPr>
            <a:endParaRPr lang="en-US" dirty="0" smtClean="0">
              <a:solidFill>
                <a:prstClr val="black"/>
              </a:solidFill>
              <a:latin typeface="Century Gothic" panose="020B0502020202020204" pitchFamily="34" charset="0"/>
            </a:endParaRPr>
          </a:p>
          <a:p>
            <a:pPr marL="358775" lvl="1" indent="-358775">
              <a:buClr>
                <a:srgbClr val="C00000"/>
              </a:buClr>
              <a:defRPr/>
            </a:pPr>
            <a:endParaRPr lang="en-US" dirty="0" smtClean="0">
              <a:solidFill>
                <a:prstClr val="black"/>
              </a:solidFill>
              <a:latin typeface="Century Gothic" panose="020B0502020202020204" pitchFamily="34" charset="0"/>
            </a:endParaRPr>
          </a:p>
          <a:p>
            <a:pPr marL="358775" lvl="1" indent="-358775">
              <a:buClr>
                <a:srgbClr val="C00000"/>
              </a:buClr>
              <a:defRPr/>
            </a:pPr>
            <a:endParaRPr lang="en-US" dirty="0" smtClean="0">
              <a:solidFill>
                <a:prstClr val="black"/>
              </a:solidFill>
              <a:latin typeface="Century Gothic" panose="020B0502020202020204" pitchFamily="34" charset="0"/>
            </a:endParaRPr>
          </a:p>
          <a:p>
            <a:pPr marL="806450" lvl="1" indent="-266700">
              <a:defRPr/>
            </a:pPr>
            <a:endParaRPr lang="en-US" dirty="0" smtClean="0">
              <a:solidFill>
                <a:prstClr val="black"/>
              </a:solidFill>
              <a:latin typeface="Century Gothic" panose="020B0502020202020204" pitchFamily="34" charset="0"/>
            </a:endParaRPr>
          </a:p>
          <a:p>
            <a:pPr marL="984250" lvl="2" indent="-266700">
              <a:defRPr/>
            </a:pPr>
            <a:endParaRPr lang="en-US" sz="2000" dirty="0" smtClean="0">
              <a:solidFill>
                <a:prstClr val="black"/>
              </a:solidFill>
              <a:latin typeface="Century Gothic" panose="020B0502020202020204" pitchFamily="34" charset="0"/>
            </a:endParaRPr>
          </a:p>
          <a:p>
            <a:pPr marL="266700" indent="-266700">
              <a:buSzPct val="80000"/>
              <a:buFont typeface="Wingdings" charset="2"/>
              <a:buChar char="§"/>
              <a:defRPr/>
            </a:pPr>
            <a:endParaRPr lang="en-US" dirty="0" smtClean="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620477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grpSp>
        <p:nvGrpSpPr>
          <p:cNvPr id="15" name="Group 14"/>
          <p:cNvGrpSpPr/>
          <p:nvPr/>
        </p:nvGrpSpPr>
        <p:grpSpPr>
          <a:xfrm>
            <a:off x="395536" y="4403231"/>
            <a:ext cx="8438872" cy="561655"/>
            <a:chOff x="467544" y="4403231"/>
            <a:chExt cx="8438872" cy="561655"/>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8703" b="21298"/>
            <a:stretch/>
          </p:blipFill>
          <p:spPr>
            <a:xfrm>
              <a:off x="467544" y="4403231"/>
              <a:ext cx="936103" cy="56165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1651" y="4403231"/>
              <a:ext cx="2564765" cy="551985"/>
            </a:xfrm>
            <a:prstGeom prst="rect">
              <a:avLst/>
            </a:prstGeom>
          </p:spPr>
        </p:pic>
      </p:grpSp>
      <p:sp>
        <p:nvSpPr>
          <p:cNvPr id="10" name="Title 14"/>
          <p:cNvSpPr txBox="1">
            <a:spLocks/>
          </p:cNvSpPr>
          <p:nvPr/>
        </p:nvSpPr>
        <p:spPr>
          <a:xfrm>
            <a:off x="467544" y="1059582"/>
            <a:ext cx="7704856" cy="613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C00000"/>
                </a:solidFill>
                <a:latin typeface="Century Gothic" panose="020B0502020202020204" pitchFamily="34" charset="0"/>
              </a:rPr>
              <a:t>Thank you</a:t>
            </a:r>
            <a:endParaRPr lang="en-AU" b="1" dirty="0">
              <a:solidFill>
                <a:srgbClr val="C00000"/>
              </a:solidFill>
              <a:latin typeface="Century Gothic" panose="020B0502020202020204" pitchFamily="34" charset="0"/>
            </a:endParaRPr>
          </a:p>
        </p:txBody>
      </p:sp>
      <p:sp>
        <p:nvSpPr>
          <p:cNvPr id="2" name="TextBox 1"/>
          <p:cNvSpPr txBox="1"/>
          <p:nvPr/>
        </p:nvSpPr>
        <p:spPr>
          <a:xfrm>
            <a:off x="611560" y="1923678"/>
            <a:ext cx="3816424" cy="2308324"/>
          </a:xfrm>
          <a:prstGeom prst="rect">
            <a:avLst/>
          </a:prstGeom>
          <a:noFill/>
        </p:spPr>
        <p:txBody>
          <a:bodyPr wrap="square" rtlCol="0">
            <a:spAutoFit/>
          </a:bodyPr>
          <a:lstStyle/>
          <a:p>
            <a:r>
              <a:rPr lang="en-AU" sz="1600" dirty="0" smtClean="0">
                <a:solidFill>
                  <a:srgbClr val="C00000"/>
                </a:solidFill>
                <a:latin typeface="Century Gothic" panose="020B0502020202020204" pitchFamily="34" charset="0"/>
              </a:rPr>
              <a:t>Mike Pym</a:t>
            </a:r>
          </a:p>
          <a:p>
            <a:r>
              <a:rPr lang="en-AU" sz="1600" dirty="0" smtClean="0">
                <a:solidFill>
                  <a:srgbClr val="C00000"/>
                </a:solidFill>
                <a:latin typeface="Century Gothic" panose="020B0502020202020204" pitchFamily="34" charset="0"/>
              </a:rPr>
              <a:t>CEO, Gordian Lawyers</a:t>
            </a:r>
          </a:p>
          <a:p>
            <a:r>
              <a:rPr lang="en-AU" sz="1600" dirty="0" smtClean="0">
                <a:solidFill>
                  <a:srgbClr val="C00000"/>
                </a:solidFill>
                <a:latin typeface="Century Gothic" panose="020B0502020202020204" pitchFamily="34" charset="0"/>
              </a:rPr>
              <a:t>Ph: 02 8075 3805</a:t>
            </a:r>
          </a:p>
          <a:p>
            <a:endParaRPr lang="en-AU" sz="1600" dirty="0">
              <a:solidFill>
                <a:srgbClr val="C00000"/>
              </a:solidFill>
              <a:latin typeface="Century Gothic" panose="020B0502020202020204" pitchFamily="34" charset="0"/>
            </a:endParaRPr>
          </a:p>
          <a:p>
            <a:r>
              <a:rPr lang="en-AU" sz="1600" dirty="0" smtClean="0">
                <a:solidFill>
                  <a:srgbClr val="C00000"/>
                </a:solidFill>
                <a:latin typeface="Century Gothic" panose="020B0502020202020204" pitchFamily="34" charset="0"/>
              </a:rPr>
              <a:t>Suite 3, Level 23, MLC Centre</a:t>
            </a:r>
          </a:p>
          <a:p>
            <a:r>
              <a:rPr lang="en-AU" sz="1600" dirty="0" smtClean="0">
                <a:solidFill>
                  <a:srgbClr val="C00000"/>
                </a:solidFill>
                <a:latin typeface="Century Gothic" panose="020B0502020202020204" pitchFamily="34" charset="0"/>
              </a:rPr>
              <a:t>19-29 Martin Place</a:t>
            </a:r>
          </a:p>
          <a:p>
            <a:r>
              <a:rPr lang="en-AU" sz="1600" dirty="0" smtClean="0">
                <a:solidFill>
                  <a:srgbClr val="C00000"/>
                </a:solidFill>
                <a:latin typeface="Century Gothic" panose="020B0502020202020204" pitchFamily="34" charset="0"/>
              </a:rPr>
              <a:t>Sydney NSW 2000 Australia</a:t>
            </a:r>
          </a:p>
          <a:p>
            <a:endParaRPr lang="en-AU" sz="1600" dirty="0">
              <a:solidFill>
                <a:srgbClr val="C00000"/>
              </a:solidFill>
              <a:latin typeface="Century Gothic" panose="020B0502020202020204" pitchFamily="34" charset="0"/>
            </a:endParaRPr>
          </a:p>
          <a:p>
            <a:r>
              <a:rPr lang="en-AU" sz="1600" dirty="0" smtClean="0">
                <a:solidFill>
                  <a:srgbClr val="C00000"/>
                </a:solidFill>
                <a:latin typeface="Century Gothic" panose="020B0502020202020204" pitchFamily="34" charset="0"/>
              </a:rPr>
              <a:t>gordianlawyers.com</a:t>
            </a:r>
            <a:endParaRPr lang="en-AU" sz="1600" dirty="0">
              <a:solidFill>
                <a:srgbClr val="C00000"/>
              </a:solidFill>
              <a:latin typeface="Century Gothic" panose="020B0502020202020204" pitchFamily="34" charset="0"/>
            </a:endParaRPr>
          </a:p>
        </p:txBody>
      </p:sp>
      <p:sp>
        <p:nvSpPr>
          <p:cNvPr id="11" name="TextBox 10"/>
          <p:cNvSpPr txBox="1"/>
          <p:nvPr/>
        </p:nvSpPr>
        <p:spPr>
          <a:xfrm>
            <a:off x="4843231" y="1923678"/>
            <a:ext cx="3816424" cy="2308324"/>
          </a:xfrm>
          <a:prstGeom prst="rect">
            <a:avLst/>
          </a:prstGeom>
          <a:noFill/>
        </p:spPr>
        <p:txBody>
          <a:bodyPr wrap="square" rtlCol="0">
            <a:spAutoFit/>
          </a:bodyPr>
          <a:lstStyle/>
          <a:p>
            <a:r>
              <a:rPr lang="en-AU" sz="1600" dirty="0" smtClean="0">
                <a:solidFill>
                  <a:srgbClr val="C00000"/>
                </a:solidFill>
                <a:latin typeface="Century Gothic" panose="020B0502020202020204" pitchFamily="34" charset="0"/>
              </a:rPr>
              <a:t>Ben Robson</a:t>
            </a:r>
          </a:p>
          <a:p>
            <a:r>
              <a:rPr lang="en-AU" sz="1600" dirty="0" smtClean="0">
                <a:solidFill>
                  <a:srgbClr val="C00000"/>
                </a:solidFill>
                <a:latin typeface="Century Gothic" panose="020B0502020202020204" pitchFamily="34" charset="0"/>
              </a:rPr>
              <a:t>Partner, Oury Clark Solicitors</a:t>
            </a:r>
          </a:p>
          <a:p>
            <a:r>
              <a:rPr lang="en-AU" sz="1600" dirty="0" smtClean="0">
                <a:solidFill>
                  <a:srgbClr val="C00000"/>
                </a:solidFill>
                <a:latin typeface="Century Gothic" panose="020B0502020202020204" pitchFamily="34" charset="0"/>
              </a:rPr>
              <a:t>Ph: </a:t>
            </a:r>
            <a:r>
              <a:rPr lang="en-AU" sz="1600" dirty="0">
                <a:solidFill>
                  <a:srgbClr val="C00000"/>
                </a:solidFill>
                <a:latin typeface="Century Gothic" panose="020B0502020202020204" pitchFamily="34" charset="0"/>
              </a:rPr>
              <a:t>+44 (0) 20 7067 4300</a:t>
            </a:r>
          </a:p>
          <a:p>
            <a:endParaRPr lang="en-AU" sz="1600" dirty="0" smtClean="0">
              <a:solidFill>
                <a:srgbClr val="C00000"/>
              </a:solidFill>
              <a:latin typeface="Century Gothic" panose="020B0502020202020204" pitchFamily="34" charset="0"/>
            </a:endParaRPr>
          </a:p>
          <a:p>
            <a:r>
              <a:rPr lang="en-AU" sz="1600" dirty="0" smtClean="0">
                <a:solidFill>
                  <a:srgbClr val="C00000"/>
                </a:solidFill>
                <a:latin typeface="Century Gothic" panose="020B0502020202020204" pitchFamily="34" charset="0"/>
              </a:rPr>
              <a:t>10 </a:t>
            </a:r>
            <a:r>
              <a:rPr lang="en-AU" sz="1600" dirty="0">
                <a:solidFill>
                  <a:srgbClr val="C00000"/>
                </a:solidFill>
                <a:latin typeface="Century Gothic" panose="020B0502020202020204" pitchFamily="34" charset="0"/>
              </a:rPr>
              <a:t>John Street </a:t>
            </a:r>
            <a:br>
              <a:rPr lang="en-AU" sz="1600" dirty="0">
                <a:solidFill>
                  <a:srgbClr val="C00000"/>
                </a:solidFill>
                <a:latin typeface="Century Gothic" panose="020B0502020202020204" pitchFamily="34" charset="0"/>
              </a:rPr>
            </a:br>
            <a:r>
              <a:rPr lang="en-AU" sz="1600" dirty="0">
                <a:solidFill>
                  <a:srgbClr val="C00000"/>
                </a:solidFill>
                <a:latin typeface="Century Gothic" panose="020B0502020202020204" pitchFamily="34" charset="0"/>
              </a:rPr>
              <a:t>London WC1N </a:t>
            </a:r>
            <a:r>
              <a:rPr lang="en-AU" sz="1600" dirty="0" smtClean="0">
                <a:solidFill>
                  <a:srgbClr val="C00000"/>
                </a:solidFill>
                <a:latin typeface="Century Gothic" panose="020B0502020202020204" pitchFamily="34" charset="0"/>
              </a:rPr>
              <a:t>2EB</a:t>
            </a:r>
          </a:p>
          <a:p>
            <a:r>
              <a:rPr lang="en-AU" sz="1600" dirty="0" smtClean="0">
                <a:solidFill>
                  <a:srgbClr val="C00000"/>
                </a:solidFill>
                <a:latin typeface="Century Gothic" panose="020B0502020202020204" pitchFamily="34" charset="0"/>
              </a:rPr>
              <a:t>United Kingdom</a:t>
            </a:r>
          </a:p>
          <a:p>
            <a:endParaRPr lang="en-AU" sz="1600" dirty="0">
              <a:solidFill>
                <a:srgbClr val="C00000"/>
              </a:solidFill>
              <a:latin typeface="Century Gothic" panose="020B0502020202020204" pitchFamily="34" charset="0"/>
            </a:endParaRPr>
          </a:p>
          <a:p>
            <a:r>
              <a:rPr lang="en-AU" sz="1600" dirty="0" smtClean="0">
                <a:solidFill>
                  <a:srgbClr val="C00000"/>
                </a:solidFill>
                <a:latin typeface="Century Gothic" panose="020B0502020202020204" pitchFamily="34" charset="0"/>
              </a:rPr>
              <a:t>ouryclark.com	</a:t>
            </a:r>
            <a:endParaRPr lang="en-AU" sz="16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2033599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m-backgroun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72453"/>
            <a:ext cx="9180511" cy="591585"/>
          </a:xfrm>
          <a:prstGeom prst="rect">
            <a:avLst/>
          </a:prstGeom>
        </p:spPr>
      </p:pic>
      <p:pic>
        <p:nvPicPr>
          <p:cNvPr id="11" name="Picture 10"/>
          <p:cNvPicPr>
            <a:picLocks noChangeAspect="1"/>
          </p:cNvPicPr>
          <p:nvPr/>
        </p:nvPicPr>
        <p:blipFill>
          <a:blip r:embed="rId4"/>
          <a:stretch>
            <a:fillRect/>
          </a:stretch>
        </p:blipFill>
        <p:spPr>
          <a:xfrm>
            <a:off x="6228184" y="4659982"/>
            <a:ext cx="518458" cy="432048"/>
          </a:xfrm>
          <a:prstGeom prst="rect">
            <a:avLst/>
          </a:prstGeom>
        </p:spPr>
      </p:pic>
      <p:pic>
        <p:nvPicPr>
          <p:cNvPr id="2" name="Picture 1"/>
          <p:cNvPicPr>
            <a:picLocks noChangeAspect="1"/>
          </p:cNvPicPr>
          <p:nvPr/>
        </p:nvPicPr>
        <p:blipFill>
          <a:blip r:embed="rId5"/>
          <a:stretch>
            <a:fillRect/>
          </a:stretch>
        </p:blipFill>
        <p:spPr>
          <a:xfrm>
            <a:off x="3798292" y="4632953"/>
            <a:ext cx="269652" cy="459077"/>
          </a:xfrm>
          <a:prstGeom prst="rect">
            <a:avLst/>
          </a:prstGeom>
        </p:spPr>
      </p:pic>
      <p:sp>
        <p:nvSpPr>
          <p:cNvPr id="18" name="TextBox 17">
            <a:extLst>
              <a:ext uri="{FF2B5EF4-FFF2-40B4-BE49-F238E27FC236}">
                <a16:creationId xmlns="" xmlns:a16="http://schemas.microsoft.com/office/drawing/2014/main" id="{BE8CAC90-A7CE-4363-ADB7-E3BF27428C2C}"/>
              </a:ext>
            </a:extLst>
          </p:cNvPr>
          <p:cNvSpPr txBox="1"/>
          <p:nvPr/>
        </p:nvSpPr>
        <p:spPr>
          <a:xfrm>
            <a:off x="539552" y="4517707"/>
            <a:ext cx="2664296" cy="615553"/>
          </a:xfrm>
          <a:prstGeom prst="rect">
            <a:avLst/>
          </a:prstGeom>
          <a:noFill/>
        </p:spPr>
        <p:txBody>
          <a:bodyPr wrap="square" rtlCol="0">
            <a:spAutoFit/>
          </a:bodyPr>
          <a:lstStyle/>
          <a:p>
            <a:r>
              <a:rPr lang="en-GB" sz="3400" b="1" dirty="0">
                <a:solidFill>
                  <a:srgbClr val="FFFCFB"/>
                </a:solidFill>
                <a:latin typeface="Wired 90" pitchFamily="34" charset="0"/>
              </a:rPr>
              <a:t>Celebrating</a:t>
            </a:r>
          </a:p>
        </p:txBody>
      </p:sp>
      <p:sp>
        <p:nvSpPr>
          <p:cNvPr id="19" name="TextBox 18">
            <a:extLst>
              <a:ext uri="{FF2B5EF4-FFF2-40B4-BE49-F238E27FC236}">
                <a16:creationId xmlns="" xmlns:a16="http://schemas.microsoft.com/office/drawing/2014/main" id="{BE8CAC90-A7CE-4363-ADB7-E3BF27428C2C}"/>
              </a:ext>
            </a:extLst>
          </p:cNvPr>
          <p:cNvSpPr txBox="1"/>
          <p:nvPr/>
        </p:nvSpPr>
        <p:spPr>
          <a:xfrm>
            <a:off x="4067944"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40</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sp>
        <p:nvSpPr>
          <p:cNvPr id="20" name="TextBox 19">
            <a:extLst>
              <a:ext uri="{FF2B5EF4-FFF2-40B4-BE49-F238E27FC236}">
                <a16:creationId xmlns="" xmlns:a16="http://schemas.microsoft.com/office/drawing/2014/main" id="{BE8CAC90-A7CE-4363-ADB7-E3BF27428C2C}"/>
              </a:ext>
            </a:extLst>
          </p:cNvPr>
          <p:cNvSpPr txBox="1"/>
          <p:nvPr/>
        </p:nvSpPr>
        <p:spPr>
          <a:xfrm>
            <a:off x="6732240"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25</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0" name="Title 14"/>
          <p:cNvSpPr txBox="1">
            <a:spLocks/>
          </p:cNvSpPr>
          <p:nvPr/>
        </p:nvSpPr>
        <p:spPr>
          <a:xfrm>
            <a:off x="701825" y="699542"/>
            <a:ext cx="7776862" cy="3384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b="1" dirty="0" smtClean="0">
                <a:solidFill>
                  <a:srgbClr val="C00000"/>
                </a:solidFill>
                <a:latin typeface="Century Gothic" panose="020B0502020202020204" pitchFamily="34" charset="0"/>
              </a:rPr>
              <a:t>Thank you &amp; event wrap up</a:t>
            </a:r>
            <a:r>
              <a:rPr lang="en-AU" sz="3200" b="1" dirty="0" smtClean="0">
                <a:solidFill>
                  <a:srgbClr val="C00000"/>
                </a:solidFill>
                <a:latin typeface="Century Gothic" panose="020B0502020202020204" pitchFamily="34" charset="0"/>
              </a:rPr>
              <a:t/>
            </a:r>
            <a:br>
              <a:rPr lang="en-AU" sz="3200" b="1" dirty="0" smtClean="0">
                <a:solidFill>
                  <a:srgbClr val="C00000"/>
                </a:solidFill>
                <a:latin typeface="Century Gothic" panose="020B0502020202020204" pitchFamily="34" charset="0"/>
              </a:rPr>
            </a:br>
            <a:endParaRPr lang="en-AU" sz="3000" b="1" dirty="0">
              <a:solidFill>
                <a:srgbClr val="C00000"/>
              </a:solidFill>
              <a:latin typeface="Century Gothic" panose="020B0502020202020204" pitchFamily="34" charset="0"/>
            </a:endParaRPr>
          </a:p>
          <a:p>
            <a:r>
              <a:rPr lang="en-AU" sz="3200" b="1" dirty="0">
                <a:solidFill>
                  <a:srgbClr val="C00000"/>
                </a:solidFill>
                <a:latin typeface="Century Gothic" panose="020B0502020202020204" pitchFamily="34" charset="0"/>
              </a:rPr>
              <a:t>Matthew Green</a:t>
            </a:r>
          </a:p>
          <a:p>
            <a:endParaRPr lang="en-AU" sz="3000" dirty="0">
              <a:solidFill>
                <a:schemeClr val="tx1">
                  <a:lumMod val="65000"/>
                  <a:lumOff val="35000"/>
                </a:schemeClr>
              </a:solidFill>
              <a:latin typeface="Century Gothic" panose="020B0502020202020204" pitchFamily="34" charset="0"/>
            </a:endParaRPr>
          </a:p>
          <a:p>
            <a:r>
              <a:rPr lang="en-AU" sz="3000" dirty="0" smtClean="0">
                <a:solidFill>
                  <a:schemeClr val="tx1">
                    <a:lumMod val="65000"/>
                    <a:lumOff val="35000"/>
                  </a:schemeClr>
                </a:solidFill>
                <a:latin typeface="Century Gothic" panose="020B0502020202020204" pitchFamily="34" charset="0"/>
              </a:rPr>
              <a:t>Partner, Grant Thornton</a:t>
            </a:r>
            <a:endParaRPr lang="en-AU" sz="3000" dirty="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1500539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ia-iAwards-celebrating-v4-1600x8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24" y="-32556"/>
            <a:ext cx="10616108" cy="5308054"/>
          </a:xfrm>
          <a:prstGeom prst="rect">
            <a:avLst/>
          </a:prstGeom>
        </p:spPr>
      </p:pic>
    </p:spTree>
    <p:extLst>
      <p:ext uri="{BB962C8B-B14F-4D97-AF65-F5344CB8AC3E}">
        <p14:creationId xmlns:p14="http://schemas.microsoft.com/office/powerpoint/2010/main" val="25507041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m-backgroun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72453"/>
            <a:ext cx="9180511" cy="591585"/>
          </a:xfrm>
          <a:prstGeom prst="rect">
            <a:avLst/>
          </a:prstGeom>
        </p:spPr>
      </p:pic>
      <p:pic>
        <p:nvPicPr>
          <p:cNvPr id="11" name="Picture 10"/>
          <p:cNvPicPr>
            <a:picLocks noChangeAspect="1"/>
          </p:cNvPicPr>
          <p:nvPr/>
        </p:nvPicPr>
        <p:blipFill>
          <a:blip r:embed="rId4"/>
          <a:stretch>
            <a:fillRect/>
          </a:stretch>
        </p:blipFill>
        <p:spPr>
          <a:xfrm>
            <a:off x="6228184" y="4659982"/>
            <a:ext cx="518458" cy="432048"/>
          </a:xfrm>
          <a:prstGeom prst="rect">
            <a:avLst/>
          </a:prstGeom>
        </p:spPr>
      </p:pic>
      <p:pic>
        <p:nvPicPr>
          <p:cNvPr id="2" name="Picture 1"/>
          <p:cNvPicPr>
            <a:picLocks noChangeAspect="1"/>
          </p:cNvPicPr>
          <p:nvPr/>
        </p:nvPicPr>
        <p:blipFill>
          <a:blip r:embed="rId5"/>
          <a:stretch>
            <a:fillRect/>
          </a:stretch>
        </p:blipFill>
        <p:spPr>
          <a:xfrm>
            <a:off x="3798292" y="4632953"/>
            <a:ext cx="269652" cy="459077"/>
          </a:xfrm>
          <a:prstGeom prst="rect">
            <a:avLst/>
          </a:prstGeom>
        </p:spPr>
      </p:pic>
      <p:sp>
        <p:nvSpPr>
          <p:cNvPr id="18" name="TextBox 17">
            <a:extLst>
              <a:ext uri="{FF2B5EF4-FFF2-40B4-BE49-F238E27FC236}">
                <a16:creationId xmlns="" xmlns:a16="http://schemas.microsoft.com/office/drawing/2014/main" id="{BE8CAC90-A7CE-4363-ADB7-E3BF27428C2C}"/>
              </a:ext>
            </a:extLst>
          </p:cNvPr>
          <p:cNvSpPr txBox="1"/>
          <p:nvPr/>
        </p:nvSpPr>
        <p:spPr>
          <a:xfrm>
            <a:off x="539552" y="4517707"/>
            <a:ext cx="2664296" cy="615553"/>
          </a:xfrm>
          <a:prstGeom prst="rect">
            <a:avLst/>
          </a:prstGeom>
          <a:noFill/>
        </p:spPr>
        <p:txBody>
          <a:bodyPr wrap="square" rtlCol="0">
            <a:spAutoFit/>
          </a:bodyPr>
          <a:lstStyle/>
          <a:p>
            <a:r>
              <a:rPr lang="en-GB" sz="3400" b="1" dirty="0">
                <a:solidFill>
                  <a:srgbClr val="FFFCFB"/>
                </a:solidFill>
                <a:latin typeface="Wired 90" pitchFamily="34" charset="0"/>
              </a:rPr>
              <a:t>Celebrating</a:t>
            </a:r>
          </a:p>
        </p:txBody>
      </p:sp>
      <p:sp>
        <p:nvSpPr>
          <p:cNvPr id="19" name="TextBox 18">
            <a:extLst>
              <a:ext uri="{FF2B5EF4-FFF2-40B4-BE49-F238E27FC236}">
                <a16:creationId xmlns="" xmlns:a16="http://schemas.microsoft.com/office/drawing/2014/main" id="{BE8CAC90-A7CE-4363-ADB7-E3BF27428C2C}"/>
              </a:ext>
            </a:extLst>
          </p:cNvPr>
          <p:cNvSpPr txBox="1"/>
          <p:nvPr/>
        </p:nvSpPr>
        <p:spPr>
          <a:xfrm>
            <a:off x="4067944"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40</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sp>
        <p:nvSpPr>
          <p:cNvPr id="20" name="TextBox 19">
            <a:extLst>
              <a:ext uri="{FF2B5EF4-FFF2-40B4-BE49-F238E27FC236}">
                <a16:creationId xmlns="" xmlns:a16="http://schemas.microsoft.com/office/drawing/2014/main" id="{BE8CAC90-A7CE-4363-ADB7-E3BF27428C2C}"/>
              </a:ext>
            </a:extLst>
          </p:cNvPr>
          <p:cNvSpPr txBox="1"/>
          <p:nvPr/>
        </p:nvSpPr>
        <p:spPr>
          <a:xfrm>
            <a:off x="6732240"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25</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0" name="Title 14"/>
          <p:cNvSpPr txBox="1">
            <a:spLocks/>
          </p:cNvSpPr>
          <p:nvPr/>
        </p:nvSpPr>
        <p:spPr>
          <a:xfrm>
            <a:off x="899592" y="173029"/>
            <a:ext cx="7167853" cy="96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b="1" dirty="0">
                <a:solidFill>
                  <a:srgbClr val="C00000"/>
                </a:solidFill>
                <a:latin typeface="Century Gothic" panose="020B0502020202020204" pitchFamily="34" charset="0"/>
              </a:rPr>
              <a:t>Thank you</a:t>
            </a:r>
            <a:endParaRPr lang="en-AU" sz="4000" dirty="0">
              <a:solidFill>
                <a:srgbClr val="C00000"/>
              </a:solidFill>
              <a:latin typeface="Century Gothic" panose="020B0502020202020204"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9415" y="1635646"/>
            <a:ext cx="4142825" cy="1512168"/>
          </a:xfrm>
          <a:prstGeom prst="rect">
            <a:avLst/>
          </a:prstGeom>
        </p:spPr>
      </p:pic>
    </p:spTree>
    <p:extLst>
      <p:ext uri="{BB962C8B-B14F-4D97-AF65-F5344CB8AC3E}">
        <p14:creationId xmlns:p14="http://schemas.microsoft.com/office/powerpoint/2010/main" val="2872461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3724398" y="216027"/>
            <a:ext cx="1695205" cy="621905"/>
          </a:xfrm>
          <a:prstGeom prst="rect">
            <a:avLst/>
          </a:prstGeom>
          <a:noFill/>
          <a:ln w="9525">
            <a:noFill/>
            <a:miter lim="800000"/>
            <a:headEnd/>
            <a:tailEnd/>
          </a:ln>
        </p:spPr>
      </p:pic>
      <p:sp>
        <p:nvSpPr>
          <p:cNvPr id="3" name="TextBox 2"/>
          <p:cNvSpPr txBox="1"/>
          <p:nvPr/>
        </p:nvSpPr>
        <p:spPr>
          <a:xfrm>
            <a:off x="503636" y="959425"/>
            <a:ext cx="8293893" cy="692497"/>
          </a:xfrm>
          <a:prstGeom prst="rect">
            <a:avLst/>
          </a:prstGeom>
          <a:noFill/>
        </p:spPr>
        <p:txBody>
          <a:bodyPr wrap="square" rtlCol="0">
            <a:spAutoFit/>
          </a:bodyPr>
          <a:lstStyle/>
          <a:p>
            <a:pPr algn="ctr"/>
            <a:r>
              <a:rPr lang="en-US" sz="1950" dirty="0" err="1">
                <a:solidFill>
                  <a:srgbClr val="1C202A"/>
                </a:solidFill>
                <a:latin typeface="Montserrat Semi Bold" panose="00000700000000000000" pitchFamily="50" charset="0"/>
              </a:rPr>
              <a:t>Skillsoft</a:t>
            </a:r>
            <a:r>
              <a:rPr lang="en-US" sz="1950" dirty="0">
                <a:solidFill>
                  <a:srgbClr val="1C202A"/>
                </a:solidFill>
                <a:latin typeface="Montserrat Semi Bold" panose="00000700000000000000" pitchFamily="50" charset="0"/>
              </a:rPr>
              <a:t> is the market leader in Compliance cloud-based solutions for breadth and depth of topics</a:t>
            </a:r>
            <a:endParaRPr lang="en-IN" sz="1950" spc="38" dirty="0">
              <a:solidFill>
                <a:srgbClr val="1C202A"/>
              </a:solidFill>
              <a:latin typeface="Montserrat Semi Bold" panose="00000700000000000000" pitchFamily="50" charset="0"/>
              <a:ea typeface="Open Sans" panose="020B0606030504020204" pitchFamily="34" charset="0"/>
              <a:cs typeface="Open Sans" panose="020B0606030504020204" pitchFamily="34" charset="0"/>
            </a:endParaRPr>
          </a:p>
        </p:txBody>
      </p:sp>
      <p:grpSp>
        <p:nvGrpSpPr>
          <p:cNvPr id="21" name="Group 20"/>
          <p:cNvGrpSpPr/>
          <p:nvPr/>
        </p:nvGrpSpPr>
        <p:grpSpPr>
          <a:xfrm>
            <a:off x="1043340" y="1790847"/>
            <a:ext cx="3309170" cy="1758205"/>
            <a:chOff x="1318549" y="2644139"/>
            <a:chExt cx="4412227" cy="234427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550" y="2644139"/>
              <a:ext cx="4412226" cy="2344273"/>
            </a:xfrm>
            <a:prstGeom prst="rect">
              <a:avLst/>
            </a:prstGeom>
            <a:effectLst>
              <a:outerShdw blurRad="304800" algn="l" rotWithShape="0">
                <a:prstClr val="black">
                  <a:alpha val="54000"/>
                </a:prstClr>
              </a:outerShdw>
            </a:effectLst>
          </p:spPr>
        </p:pic>
        <p:sp>
          <p:nvSpPr>
            <p:cNvPr id="8" name="TextBox 7"/>
            <p:cNvSpPr txBox="1"/>
            <p:nvPr/>
          </p:nvSpPr>
          <p:spPr>
            <a:xfrm>
              <a:off x="1318549" y="2769599"/>
              <a:ext cx="4412227" cy="615553"/>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Over the last 3 years </a:t>
              </a:r>
              <a:r>
                <a:rPr lang="en-US" sz="1200" b="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Skillsoft</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compliance solutions touch</a:t>
              </a:r>
            </a:p>
          </p:txBody>
        </p:sp>
        <p:sp>
          <p:nvSpPr>
            <p:cNvPr id="9" name="TextBox 8"/>
            <p:cNvSpPr txBox="1"/>
            <p:nvPr/>
          </p:nvSpPr>
          <p:spPr>
            <a:xfrm>
              <a:off x="1407869" y="3477628"/>
              <a:ext cx="1729451" cy="1354217"/>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3600" b="1" dirty="0">
                  <a:solidFill>
                    <a:prstClr val="white"/>
                  </a:solidFill>
                  <a:latin typeface="Montserrat" panose="00000500000000000000" pitchFamily="50" charset="0"/>
                  <a:ea typeface="Open Sans" panose="020B0606030504020204" pitchFamily="34" charset="0"/>
                  <a:cs typeface="Open Sans" panose="020B0606030504020204" pitchFamily="34" charset="0"/>
                </a:rPr>
                <a:t>26</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MILLION</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LEARNERS</a:t>
              </a:r>
            </a:p>
          </p:txBody>
        </p:sp>
        <p:sp>
          <p:nvSpPr>
            <p:cNvPr id="14" name="TextBox 13"/>
            <p:cNvSpPr txBox="1"/>
            <p:nvPr/>
          </p:nvSpPr>
          <p:spPr>
            <a:xfrm>
              <a:off x="3151834" y="3477628"/>
              <a:ext cx="2409370" cy="1354217"/>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3600" b="1" dirty="0">
                  <a:solidFill>
                    <a:prstClr val="white"/>
                  </a:solidFill>
                  <a:latin typeface="Montserrat" panose="00000500000000000000" pitchFamily="50" charset="0"/>
                  <a:ea typeface="Open Sans" panose="020B0606030504020204" pitchFamily="34" charset="0"/>
                  <a:cs typeface="Open Sans" panose="020B0606030504020204" pitchFamily="34" charset="0"/>
                </a:rPr>
                <a:t>1400</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ORGANISATIONS</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GLOBALLY</a:t>
              </a:r>
            </a:p>
          </p:txBody>
        </p:sp>
      </p:grpSp>
      <p:grpSp>
        <p:nvGrpSpPr>
          <p:cNvPr id="23" name="Group 22"/>
          <p:cNvGrpSpPr/>
          <p:nvPr/>
        </p:nvGrpSpPr>
        <p:grpSpPr>
          <a:xfrm>
            <a:off x="4837011" y="1790848"/>
            <a:ext cx="3309170" cy="1825446"/>
            <a:chOff x="6376777" y="2644139"/>
            <a:chExt cx="4412227" cy="2433927"/>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779" y="2644139"/>
              <a:ext cx="4412224" cy="2344273"/>
            </a:xfrm>
            <a:prstGeom prst="rect">
              <a:avLst/>
            </a:prstGeom>
            <a:effectLst>
              <a:outerShdw blurRad="304800" algn="l" rotWithShape="0">
                <a:prstClr val="black">
                  <a:alpha val="54000"/>
                </a:prstClr>
              </a:outerShdw>
            </a:effectLst>
          </p:spPr>
        </p:pic>
        <p:sp>
          <p:nvSpPr>
            <p:cNvPr id="16" name="TextBox 15"/>
            <p:cNvSpPr txBox="1"/>
            <p:nvPr/>
          </p:nvSpPr>
          <p:spPr>
            <a:xfrm>
              <a:off x="6376777" y="2769599"/>
              <a:ext cx="4412227" cy="615553"/>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We have partnered with global law</a:t>
              </a:r>
            </a:p>
            <a:p>
              <a:pPr algn="ct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firms and SMEs to develop coverage</a:t>
              </a:r>
            </a:p>
          </p:txBody>
        </p:sp>
        <p:sp>
          <p:nvSpPr>
            <p:cNvPr id="17" name="TextBox 16"/>
            <p:cNvSpPr txBox="1"/>
            <p:nvPr/>
          </p:nvSpPr>
          <p:spPr>
            <a:xfrm>
              <a:off x="6597590" y="3477628"/>
              <a:ext cx="1894132" cy="1600438"/>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3600" b="1" dirty="0">
                  <a:solidFill>
                    <a:prstClr val="white"/>
                  </a:solidFill>
                  <a:latin typeface="Montserrat" panose="00000500000000000000" pitchFamily="50" charset="0"/>
                  <a:ea typeface="Open Sans" panose="020B0606030504020204" pitchFamily="34" charset="0"/>
                  <a:cs typeface="Open Sans" panose="020B0606030504020204" pitchFamily="34" charset="0"/>
                </a:rPr>
                <a:t>475</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CRITICAL</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RISK TOPICS</a:t>
              </a:r>
            </a:p>
          </p:txBody>
        </p:sp>
        <p:sp>
          <p:nvSpPr>
            <p:cNvPr id="18" name="TextBox 17"/>
            <p:cNvSpPr txBox="1"/>
            <p:nvPr/>
          </p:nvSpPr>
          <p:spPr>
            <a:xfrm>
              <a:off x="8360229" y="3477628"/>
              <a:ext cx="2409370" cy="1354217"/>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IN</a:t>
              </a:r>
            </a:p>
            <a:p>
              <a:pPr algn="ctr"/>
              <a:r>
                <a:rPr lang="en-US" sz="3600" b="1" dirty="0">
                  <a:solidFill>
                    <a:prstClr val="white"/>
                  </a:solidFill>
                  <a:latin typeface="Montserrat" panose="00000500000000000000" pitchFamily="50" charset="0"/>
                  <a:ea typeface="Open Sans" panose="020B0606030504020204" pitchFamily="34" charset="0"/>
                  <a:cs typeface="Open Sans" panose="020B0606030504020204" pitchFamily="34" charset="0"/>
                </a:rPr>
                <a:t>26</a:t>
              </a:r>
            </a:p>
            <a:p>
              <a:pPr algn="ctr"/>
              <a:r>
                <a:rPr lang="en-US" sz="1200" spc="225" dirty="0">
                  <a:solidFill>
                    <a:prstClr val="white"/>
                  </a:solidFill>
                  <a:latin typeface="Montserrat" panose="00000500000000000000" pitchFamily="50" charset="0"/>
                  <a:ea typeface="Open Sans" panose="020B0606030504020204" pitchFamily="34" charset="0"/>
                  <a:cs typeface="Open Sans" panose="020B0606030504020204" pitchFamily="34" charset="0"/>
                </a:rPr>
                <a:t>LANGUAGES</a:t>
              </a:r>
            </a:p>
          </p:txBody>
        </p:sp>
      </p:grpSp>
      <p:sp>
        <p:nvSpPr>
          <p:cNvPr id="22" name="TextBox 21"/>
          <p:cNvSpPr txBox="1"/>
          <p:nvPr/>
        </p:nvSpPr>
        <p:spPr>
          <a:xfrm>
            <a:off x="0" y="3700988"/>
            <a:ext cx="9144000" cy="611706"/>
          </a:xfrm>
          <a:prstGeom prst="rect">
            <a:avLst/>
          </a:prstGeom>
          <a:noFill/>
        </p:spPr>
        <p:txBody>
          <a:bodyPr wrap="square" rtlCol="0">
            <a:spAutoFit/>
          </a:bodyPr>
          <a:lstStyle/>
          <a:p>
            <a:pPr algn="ctr"/>
            <a:r>
              <a:rPr lang="en-US" sz="1125" dirty="0">
                <a:solidFill>
                  <a:prstClr val="black"/>
                </a:solidFill>
                <a:latin typeface="Open Sans" panose="020B0606030504020204" pitchFamily="34" charset="0"/>
                <a:ea typeface="Open Sans" panose="020B0606030504020204" pitchFamily="34" charset="0"/>
                <a:cs typeface="Open Sans" panose="020B0606030504020204" pitchFamily="34" charset="0"/>
              </a:rPr>
              <a:t>Additionally, we have innovated different formats including short videos and job aids.</a:t>
            </a:r>
          </a:p>
          <a:p>
            <a:pPr algn="ctr"/>
            <a:r>
              <a:rPr lang="en-US" sz="1125" dirty="0">
                <a:solidFill>
                  <a:prstClr val="black"/>
                </a:solidFill>
                <a:latin typeface="Open Sans" panose="020B0606030504020204" pitchFamily="34" charset="0"/>
                <a:ea typeface="Open Sans" panose="020B0606030504020204" pitchFamily="34" charset="0"/>
                <a:cs typeface="Open Sans" panose="020B0606030504020204" pitchFamily="34" charset="0"/>
              </a:rPr>
              <a:t>These enable our customers to build a positive culture of compliance.</a:t>
            </a:r>
          </a:p>
          <a:p>
            <a:pPr algn="ctr"/>
            <a:endParaRPr lang="en-US" sz="1125"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p:cNvSpPr/>
          <p:nvPr/>
        </p:nvSpPr>
        <p:spPr>
          <a:xfrm>
            <a:off x="1285615" y="4227572"/>
            <a:ext cx="6572770" cy="336200"/>
          </a:xfrm>
          <a:prstGeom prst="rect">
            <a:avLst/>
          </a:prstGeom>
          <a:solidFill>
            <a:srgbClr val="C8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Offer -  AIIA Members, </a:t>
            </a:r>
            <a:r>
              <a:rPr lang="en-US" sz="1200" b="1" dirty="0" err="1">
                <a:solidFill>
                  <a:prstClr val="white"/>
                </a:solidFill>
                <a:latin typeface="Open Sans" panose="020B0606030504020204" pitchFamily="34" charset="0"/>
                <a:ea typeface="Open Sans" panose="020B0606030504020204" pitchFamily="34" charset="0"/>
                <a:cs typeface="Open Sans" panose="020B0606030504020204" pitchFamily="34" charset="0"/>
              </a:rPr>
              <a:t>organisations</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 over 250 employees – 10% off until July 31</a:t>
            </a:r>
            <a:r>
              <a:rPr lang="en-US" sz="1200" b="1" baseline="30000" dirty="0">
                <a:solidFill>
                  <a:prstClr val="white"/>
                </a:solidFill>
                <a:latin typeface="Open Sans" panose="020B0606030504020204" pitchFamily="34" charset="0"/>
                <a:ea typeface="Open Sans" panose="020B0606030504020204" pitchFamily="34" charset="0"/>
                <a:cs typeface="Open Sans" panose="020B0606030504020204" pitchFamily="34" charset="0"/>
              </a:rPr>
              <a:t>st</a:t>
            </a:r>
            <a:endPar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p:cNvSpPr txBox="1"/>
          <p:nvPr/>
        </p:nvSpPr>
        <p:spPr>
          <a:xfrm>
            <a:off x="82617" y="4760689"/>
            <a:ext cx="8978768" cy="242374"/>
          </a:xfrm>
          <a:prstGeom prst="rect">
            <a:avLst/>
          </a:prstGeom>
          <a:noFill/>
        </p:spPr>
        <p:txBody>
          <a:bodyPr wrap="square" rtlCol="0">
            <a:spAutoFit/>
          </a:bodyPr>
          <a:lstStyle/>
          <a:p>
            <a:pPr algn="ctr"/>
            <a:r>
              <a:rPr lang="en-US" sz="975" b="1" dirty="0">
                <a:solidFill>
                  <a:srgbClr val="1C202A"/>
                </a:solidFill>
                <a:latin typeface="Open Sans" panose="020B0606030504020204" pitchFamily="34" charset="0"/>
                <a:ea typeface="Open Sans" panose="020B0606030504020204" pitchFamily="34" charset="0"/>
                <a:cs typeface="Open Sans" panose="020B0606030504020204" pitchFamily="34" charset="0"/>
              </a:rPr>
              <a:t>+61 2 8067 8663  |  </a:t>
            </a:r>
            <a:r>
              <a:rPr lang="en-US" sz="975" b="1" dirty="0">
                <a:solidFill>
                  <a:srgbClr val="1C202A"/>
                </a:solidFill>
                <a:latin typeface="Open Sans" panose="020B0606030504020204" pitchFamily="34" charset="0"/>
                <a:ea typeface="Open Sans" panose="020B0606030504020204" pitchFamily="34" charset="0"/>
                <a:cs typeface="Open Sans" panose="020B0606030504020204" pitchFamily="34" charset="0"/>
                <a:hlinkClick r:id="rId5"/>
              </a:rPr>
              <a:t>apac@skillsoft.com</a:t>
            </a:r>
            <a:r>
              <a:rPr lang="en-US" sz="975" b="1" dirty="0">
                <a:solidFill>
                  <a:srgbClr val="1C202A"/>
                </a:solidFill>
                <a:latin typeface="Open Sans" panose="020B0606030504020204" pitchFamily="34" charset="0"/>
                <a:ea typeface="Open Sans" panose="020B0606030504020204" pitchFamily="34" charset="0"/>
                <a:cs typeface="Open Sans" panose="020B0606030504020204" pitchFamily="34" charset="0"/>
              </a:rPr>
              <a:t>  |  </a:t>
            </a:r>
            <a:r>
              <a:rPr lang="en-US" sz="975" b="1" dirty="0">
                <a:solidFill>
                  <a:srgbClr val="1C202A"/>
                </a:solidFill>
                <a:latin typeface="Open Sans" panose="020B0606030504020204" pitchFamily="34" charset="0"/>
                <a:ea typeface="Open Sans" panose="020B0606030504020204" pitchFamily="34" charset="0"/>
                <a:cs typeface="Open Sans" panose="020B0606030504020204" pitchFamily="34" charset="0"/>
                <a:hlinkClick r:id="rId6"/>
              </a:rPr>
              <a:t>https://www.skillsoft.com/content-solutions/compliance/</a:t>
            </a:r>
            <a:endParaRPr lang="en-US" sz="975" b="1" dirty="0">
              <a:solidFill>
                <a:srgbClr val="1C202A"/>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770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Awards-celebrating-25years-v4-1600x8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68" y="0"/>
            <a:ext cx="10297144" cy="5148572"/>
          </a:xfrm>
          <a:prstGeom prst="rect">
            <a:avLst/>
          </a:prstGeom>
        </p:spPr>
      </p:pic>
    </p:spTree>
    <p:extLst>
      <p:ext uri="{BB962C8B-B14F-4D97-AF65-F5344CB8AC3E}">
        <p14:creationId xmlns:p14="http://schemas.microsoft.com/office/powerpoint/2010/main" val="7141031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iia-iAwards-celebrating-v4-1600x8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24" y="-32556"/>
            <a:ext cx="10616108" cy="5308054"/>
          </a:xfrm>
          <a:prstGeom prst="rect">
            <a:avLst/>
          </a:prstGeom>
        </p:spPr>
      </p:pic>
    </p:spTree>
    <p:extLst>
      <p:ext uri="{BB962C8B-B14F-4D97-AF65-F5344CB8AC3E}">
        <p14:creationId xmlns:p14="http://schemas.microsoft.com/office/powerpoint/2010/main" val="14638751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m-backgroun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72453"/>
            <a:ext cx="9180511" cy="591585"/>
          </a:xfrm>
          <a:prstGeom prst="rect">
            <a:avLst/>
          </a:prstGeom>
        </p:spPr>
      </p:pic>
      <p:pic>
        <p:nvPicPr>
          <p:cNvPr id="11" name="Picture 10"/>
          <p:cNvPicPr>
            <a:picLocks noChangeAspect="1"/>
          </p:cNvPicPr>
          <p:nvPr/>
        </p:nvPicPr>
        <p:blipFill>
          <a:blip r:embed="rId4"/>
          <a:stretch>
            <a:fillRect/>
          </a:stretch>
        </p:blipFill>
        <p:spPr>
          <a:xfrm>
            <a:off x="6228184" y="4659982"/>
            <a:ext cx="518458" cy="432048"/>
          </a:xfrm>
          <a:prstGeom prst="rect">
            <a:avLst/>
          </a:prstGeom>
        </p:spPr>
      </p:pic>
      <p:pic>
        <p:nvPicPr>
          <p:cNvPr id="2" name="Picture 1"/>
          <p:cNvPicPr>
            <a:picLocks noChangeAspect="1"/>
          </p:cNvPicPr>
          <p:nvPr/>
        </p:nvPicPr>
        <p:blipFill>
          <a:blip r:embed="rId5"/>
          <a:stretch>
            <a:fillRect/>
          </a:stretch>
        </p:blipFill>
        <p:spPr>
          <a:xfrm>
            <a:off x="3798292" y="4632953"/>
            <a:ext cx="269652" cy="459077"/>
          </a:xfrm>
          <a:prstGeom prst="rect">
            <a:avLst/>
          </a:prstGeom>
        </p:spPr>
      </p:pic>
      <p:sp>
        <p:nvSpPr>
          <p:cNvPr id="18" name="TextBox 17">
            <a:extLst>
              <a:ext uri="{FF2B5EF4-FFF2-40B4-BE49-F238E27FC236}">
                <a16:creationId xmlns="" xmlns:a16="http://schemas.microsoft.com/office/drawing/2014/main" id="{BE8CAC90-A7CE-4363-ADB7-E3BF27428C2C}"/>
              </a:ext>
            </a:extLst>
          </p:cNvPr>
          <p:cNvSpPr txBox="1"/>
          <p:nvPr/>
        </p:nvSpPr>
        <p:spPr>
          <a:xfrm>
            <a:off x="539552" y="4517707"/>
            <a:ext cx="2664296" cy="615553"/>
          </a:xfrm>
          <a:prstGeom prst="rect">
            <a:avLst/>
          </a:prstGeom>
          <a:noFill/>
        </p:spPr>
        <p:txBody>
          <a:bodyPr wrap="square" rtlCol="0">
            <a:spAutoFit/>
          </a:bodyPr>
          <a:lstStyle/>
          <a:p>
            <a:r>
              <a:rPr lang="en-GB" sz="3400" b="1" dirty="0">
                <a:solidFill>
                  <a:srgbClr val="FFFCFB"/>
                </a:solidFill>
                <a:latin typeface="Wired 90" pitchFamily="34" charset="0"/>
              </a:rPr>
              <a:t>Celebrating</a:t>
            </a:r>
          </a:p>
        </p:txBody>
      </p:sp>
      <p:sp>
        <p:nvSpPr>
          <p:cNvPr id="19" name="TextBox 18">
            <a:extLst>
              <a:ext uri="{FF2B5EF4-FFF2-40B4-BE49-F238E27FC236}">
                <a16:creationId xmlns="" xmlns:a16="http://schemas.microsoft.com/office/drawing/2014/main" id="{BE8CAC90-A7CE-4363-ADB7-E3BF27428C2C}"/>
              </a:ext>
            </a:extLst>
          </p:cNvPr>
          <p:cNvSpPr txBox="1"/>
          <p:nvPr/>
        </p:nvSpPr>
        <p:spPr>
          <a:xfrm>
            <a:off x="4067944"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40</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sp>
        <p:nvSpPr>
          <p:cNvPr id="20" name="TextBox 19">
            <a:extLst>
              <a:ext uri="{FF2B5EF4-FFF2-40B4-BE49-F238E27FC236}">
                <a16:creationId xmlns="" xmlns:a16="http://schemas.microsoft.com/office/drawing/2014/main" id="{BE8CAC90-A7CE-4363-ADB7-E3BF27428C2C}"/>
              </a:ext>
            </a:extLst>
          </p:cNvPr>
          <p:cNvSpPr txBox="1"/>
          <p:nvPr/>
        </p:nvSpPr>
        <p:spPr>
          <a:xfrm>
            <a:off x="6732240"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25</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9" name="Title 14"/>
          <p:cNvSpPr txBox="1">
            <a:spLocks/>
          </p:cNvSpPr>
          <p:nvPr/>
        </p:nvSpPr>
        <p:spPr>
          <a:xfrm>
            <a:off x="676822" y="1002732"/>
            <a:ext cx="7167853" cy="25051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b="1" dirty="0">
                <a:solidFill>
                  <a:srgbClr val="C00000"/>
                </a:solidFill>
                <a:latin typeface="Century Gothic" panose="020B0502020202020204" pitchFamily="34" charset="0"/>
              </a:rPr>
              <a:t>Thank you</a:t>
            </a:r>
            <a:br>
              <a:rPr lang="en-AU" sz="4000" b="1" dirty="0">
                <a:solidFill>
                  <a:srgbClr val="C00000"/>
                </a:solidFill>
                <a:latin typeface="Century Gothic" panose="020B0502020202020204" pitchFamily="34" charset="0"/>
              </a:rPr>
            </a:br>
            <a:r>
              <a:rPr lang="en-AU" sz="4000" b="1" dirty="0">
                <a:solidFill>
                  <a:srgbClr val="C00000"/>
                </a:solidFill>
                <a:latin typeface="Century Gothic" panose="020B0502020202020204" pitchFamily="34" charset="0"/>
              </a:rPr>
              <a:t/>
            </a:r>
            <a:br>
              <a:rPr lang="en-AU" sz="4000" b="1" dirty="0">
                <a:solidFill>
                  <a:srgbClr val="C00000"/>
                </a:solidFill>
                <a:latin typeface="Century Gothic" panose="020B0502020202020204" pitchFamily="34" charset="0"/>
              </a:rPr>
            </a:br>
            <a:r>
              <a:rPr lang="en-AU" sz="4000" b="1" dirty="0">
                <a:solidFill>
                  <a:srgbClr val="C00000"/>
                </a:solidFill>
                <a:latin typeface="Century Gothic" panose="020B0502020202020204" pitchFamily="34" charset="0"/>
              </a:rPr>
              <a:t>Have a wonderful day!</a:t>
            </a:r>
            <a:endParaRPr lang="en-AU" sz="40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156858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m-backgroun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72453"/>
            <a:ext cx="9180511" cy="591585"/>
          </a:xfrm>
          <a:prstGeom prst="rect">
            <a:avLst/>
          </a:prstGeom>
        </p:spPr>
      </p:pic>
      <p:pic>
        <p:nvPicPr>
          <p:cNvPr id="11" name="Picture 10"/>
          <p:cNvPicPr>
            <a:picLocks noChangeAspect="1"/>
          </p:cNvPicPr>
          <p:nvPr/>
        </p:nvPicPr>
        <p:blipFill>
          <a:blip r:embed="rId4"/>
          <a:stretch>
            <a:fillRect/>
          </a:stretch>
        </p:blipFill>
        <p:spPr>
          <a:xfrm>
            <a:off x="6228184" y="4659982"/>
            <a:ext cx="518458" cy="432048"/>
          </a:xfrm>
          <a:prstGeom prst="rect">
            <a:avLst/>
          </a:prstGeom>
        </p:spPr>
      </p:pic>
      <p:pic>
        <p:nvPicPr>
          <p:cNvPr id="2" name="Picture 1"/>
          <p:cNvPicPr>
            <a:picLocks noChangeAspect="1"/>
          </p:cNvPicPr>
          <p:nvPr/>
        </p:nvPicPr>
        <p:blipFill>
          <a:blip r:embed="rId5"/>
          <a:stretch>
            <a:fillRect/>
          </a:stretch>
        </p:blipFill>
        <p:spPr>
          <a:xfrm>
            <a:off x="3798292" y="4632953"/>
            <a:ext cx="269652" cy="459077"/>
          </a:xfrm>
          <a:prstGeom prst="rect">
            <a:avLst/>
          </a:prstGeom>
        </p:spPr>
      </p:pic>
      <p:sp>
        <p:nvSpPr>
          <p:cNvPr id="18" name="TextBox 17">
            <a:extLst>
              <a:ext uri="{FF2B5EF4-FFF2-40B4-BE49-F238E27FC236}">
                <a16:creationId xmlns="" xmlns:a16="http://schemas.microsoft.com/office/drawing/2014/main" id="{BE8CAC90-A7CE-4363-ADB7-E3BF27428C2C}"/>
              </a:ext>
            </a:extLst>
          </p:cNvPr>
          <p:cNvSpPr txBox="1"/>
          <p:nvPr/>
        </p:nvSpPr>
        <p:spPr>
          <a:xfrm>
            <a:off x="539552" y="4517707"/>
            <a:ext cx="2664296" cy="615553"/>
          </a:xfrm>
          <a:prstGeom prst="rect">
            <a:avLst/>
          </a:prstGeom>
          <a:noFill/>
        </p:spPr>
        <p:txBody>
          <a:bodyPr wrap="square" rtlCol="0">
            <a:spAutoFit/>
          </a:bodyPr>
          <a:lstStyle/>
          <a:p>
            <a:r>
              <a:rPr lang="en-GB" sz="3400" b="1" dirty="0">
                <a:solidFill>
                  <a:srgbClr val="FFFCFB"/>
                </a:solidFill>
                <a:latin typeface="Wired 90" pitchFamily="34" charset="0"/>
              </a:rPr>
              <a:t>Celebrating</a:t>
            </a:r>
          </a:p>
        </p:txBody>
      </p:sp>
      <p:sp>
        <p:nvSpPr>
          <p:cNvPr id="19" name="TextBox 18">
            <a:extLst>
              <a:ext uri="{FF2B5EF4-FFF2-40B4-BE49-F238E27FC236}">
                <a16:creationId xmlns="" xmlns:a16="http://schemas.microsoft.com/office/drawing/2014/main" id="{BE8CAC90-A7CE-4363-ADB7-E3BF27428C2C}"/>
              </a:ext>
            </a:extLst>
          </p:cNvPr>
          <p:cNvSpPr txBox="1"/>
          <p:nvPr/>
        </p:nvSpPr>
        <p:spPr>
          <a:xfrm>
            <a:off x="4067944"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40</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sp>
        <p:nvSpPr>
          <p:cNvPr id="20" name="TextBox 19">
            <a:extLst>
              <a:ext uri="{FF2B5EF4-FFF2-40B4-BE49-F238E27FC236}">
                <a16:creationId xmlns="" xmlns:a16="http://schemas.microsoft.com/office/drawing/2014/main" id="{BE8CAC90-A7CE-4363-ADB7-E3BF27428C2C}"/>
              </a:ext>
            </a:extLst>
          </p:cNvPr>
          <p:cNvSpPr txBox="1"/>
          <p:nvPr/>
        </p:nvSpPr>
        <p:spPr>
          <a:xfrm>
            <a:off x="6732240" y="4517707"/>
            <a:ext cx="1656184" cy="646331"/>
          </a:xfrm>
          <a:prstGeom prst="rect">
            <a:avLst/>
          </a:prstGeom>
          <a:noFill/>
        </p:spPr>
        <p:txBody>
          <a:bodyPr wrap="square" rtlCol="0">
            <a:spAutoFit/>
          </a:bodyPr>
          <a:lstStyle/>
          <a:p>
            <a:r>
              <a:rPr lang="en-GB" sz="3600" b="1" dirty="0">
                <a:solidFill>
                  <a:srgbClr val="FFFCFB"/>
                </a:solidFill>
                <a:latin typeface="Wired 90" pitchFamily="34" charset="0"/>
              </a:rPr>
              <a:t>25</a:t>
            </a:r>
            <a:r>
              <a:rPr lang="en-GB" dirty="0">
                <a:solidFill>
                  <a:srgbClr val="FFFCFB"/>
                </a:solidFill>
                <a:latin typeface="Wired 90" pitchFamily="34" charset="0"/>
              </a:rPr>
              <a:t> </a:t>
            </a:r>
            <a:r>
              <a:rPr lang="en-GB" sz="2400" dirty="0">
                <a:solidFill>
                  <a:srgbClr val="FFFCFB"/>
                </a:solidFill>
                <a:latin typeface="Wired 90" pitchFamily="34" charset="0"/>
              </a:rPr>
              <a:t>years</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1669" t="93350" r="11526"/>
          <a:stretch/>
        </p:blipFill>
        <p:spPr>
          <a:xfrm>
            <a:off x="6751443" y="195486"/>
            <a:ext cx="2178637" cy="752501"/>
          </a:xfrm>
          <a:prstGeom prst="rect">
            <a:avLst/>
          </a:prstGeom>
        </p:spPr>
      </p:pic>
      <p:sp>
        <p:nvSpPr>
          <p:cNvPr id="10" name="Title 14"/>
          <p:cNvSpPr txBox="1">
            <a:spLocks/>
          </p:cNvSpPr>
          <p:nvPr/>
        </p:nvSpPr>
        <p:spPr>
          <a:xfrm>
            <a:off x="701825" y="947987"/>
            <a:ext cx="7776862" cy="31408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b="1" dirty="0" smtClean="0">
                <a:solidFill>
                  <a:srgbClr val="C00000"/>
                </a:solidFill>
                <a:latin typeface="Century Gothic" panose="020B0502020202020204" pitchFamily="34" charset="0"/>
              </a:rPr>
              <a:t>Rachel Fenton</a:t>
            </a:r>
            <a:r>
              <a:rPr lang="en-AU" sz="4000" b="1" dirty="0">
                <a:solidFill>
                  <a:srgbClr val="C00000"/>
                </a:solidFill>
                <a:latin typeface="Century Gothic" panose="020B0502020202020204" pitchFamily="34" charset="0"/>
              </a:rPr>
              <a:t/>
            </a:r>
            <a:br>
              <a:rPr lang="en-AU" sz="4000" b="1" dirty="0">
                <a:solidFill>
                  <a:srgbClr val="C00000"/>
                </a:solidFill>
                <a:latin typeface="Century Gothic" panose="020B0502020202020204" pitchFamily="34" charset="0"/>
              </a:rPr>
            </a:br>
            <a:r>
              <a:rPr lang="en-AU" sz="3000" b="1" dirty="0">
                <a:solidFill>
                  <a:srgbClr val="C00000"/>
                </a:solidFill>
                <a:latin typeface="Century Gothic" panose="020B0502020202020204" pitchFamily="34" charset="0"/>
              </a:rPr>
              <a:t/>
            </a:r>
            <a:br>
              <a:rPr lang="en-AU" sz="3000" b="1" dirty="0">
                <a:solidFill>
                  <a:srgbClr val="C00000"/>
                </a:solidFill>
                <a:latin typeface="Century Gothic" panose="020B0502020202020204" pitchFamily="34" charset="0"/>
              </a:rPr>
            </a:br>
            <a:endParaRPr lang="en-AU" sz="3000" b="1" dirty="0">
              <a:solidFill>
                <a:srgbClr val="C00000"/>
              </a:solidFill>
              <a:latin typeface="Century Gothic" panose="020B0502020202020204" pitchFamily="34" charset="0"/>
            </a:endParaRPr>
          </a:p>
          <a:p>
            <a:r>
              <a:rPr lang="en-AU" sz="3000" dirty="0" smtClean="0">
                <a:solidFill>
                  <a:schemeClr val="tx1">
                    <a:lumMod val="65000"/>
                    <a:lumOff val="35000"/>
                  </a:schemeClr>
                </a:solidFill>
                <a:latin typeface="Century Gothic" panose="020B0502020202020204" pitchFamily="34" charset="0"/>
              </a:rPr>
              <a:t>Privacy </a:t>
            </a:r>
            <a:r>
              <a:rPr lang="en-AU" sz="3000" dirty="0">
                <a:solidFill>
                  <a:schemeClr val="tx1">
                    <a:lumMod val="65000"/>
                    <a:lumOff val="35000"/>
                  </a:schemeClr>
                </a:solidFill>
                <a:latin typeface="Century Gothic" panose="020B0502020202020204" pitchFamily="34" charset="0"/>
              </a:rPr>
              <a:t>and Data Protection Deputy Commissioner </a:t>
            </a:r>
            <a:r>
              <a:rPr lang="en-AU" sz="3000" dirty="0" smtClean="0">
                <a:solidFill>
                  <a:schemeClr val="tx1">
                    <a:lumMod val="65000"/>
                    <a:lumOff val="35000"/>
                  </a:schemeClr>
                </a:solidFill>
                <a:latin typeface="Century Gothic" panose="020B0502020202020204" pitchFamily="34" charset="0"/>
              </a:rPr>
              <a:t>- </a:t>
            </a:r>
            <a:r>
              <a:rPr lang="en-AU" sz="3000" dirty="0">
                <a:solidFill>
                  <a:schemeClr val="tx1">
                    <a:lumMod val="65000"/>
                    <a:lumOff val="35000"/>
                  </a:schemeClr>
                </a:solidFill>
                <a:latin typeface="Century Gothic" panose="020B0502020202020204" pitchFamily="34" charset="0"/>
              </a:rPr>
              <a:t>Office of the Victorian Information </a:t>
            </a:r>
            <a:r>
              <a:rPr lang="en-AU" sz="3000" dirty="0" smtClean="0">
                <a:solidFill>
                  <a:schemeClr val="tx1">
                    <a:lumMod val="65000"/>
                    <a:lumOff val="35000"/>
                  </a:schemeClr>
                </a:solidFill>
                <a:latin typeface="Century Gothic" panose="020B0502020202020204" pitchFamily="34" charset="0"/>
              </a:rPr>
              <a:t>Commissioner</a:t>
            </a:r>
            <a:endParaRPr lang="en-AU" sz="3000" dirty="0">
              <a:solidFill>
                <a:schemeClr val="tx1">
                  <a:lumMod val="65000"/>
                  <a:lumOff val="3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18271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2018 AIIA Victoria – GDPR Briefing</a:t>
            </a:r>
          </a:p>
          <a:p>
            <a:r>
              <a:rPr lang="en-US" dirty="0"/>
              <a:t>28 May 2018</a:t>
            </a:r>
          </a:p>
        </p:txBody>
      </p:sp>
      <p:sp>
        <p:nvSpPr>
          <p:cNvPr id="3" name="Title 2"/>
          <p:cNvSpPr>
            <a:spLocks noGrp="1"/>
          </p:cNvSpPr>
          <p:nvPr>
            <p:ph type="title"/>
          </p:nvPr>
        </p:nvSpPr>
        <p:spPr>
          <a:xfrm>
            <a:off x="4726962" y="1761660"/>
            <a:ext cx="3661462" cy="2322258"/>
          </a:xfrm>
        </p:spPr>
        <p:txBody>
          <a:bodyPr/>
          <a:lstStyle/>
          <a:p>
            <a:r>
              <a:rPr lang="en-US" dirty="0"/>
              <a:t>Victorian Privacy Law and the GDPR</a:t>
            </a:r>
            <a:br>
              <a:rPr lang="en-US" dirty="0"/>
            </a:br>
            <a:r>
              <a:rPr lang="en-US" sz="1500" dirty="0"/>
              <a:t/>
            </a:r>
            <a:br>
              <a:rPr lang="en-US" sz="1500" dirty="0"/>
            </a:br>
            <a:r>
              <a:rPr lang="en-US" sz="1500" dirty="0"/>
              <a:t>Rachel Dixon, Privacy and Data Protection Deputy Commissioner, Office of the Victorian Information Commissioner</a:t>
            </a:r>
            <a:r>
              <a:rPr lang="en-US" dirty="0"/>
              <a:t/>
            </a:r>
            <a:br>
              <a:rPr lang="en-US" dirty="0"/>
            </a:br>
            <a:endParaRPr lang="en-US" dirty="0"/>
          </a:p>
        </p:txBody>
      </p:sp>
    </p:spTree>
    <p:extLst>
      <p:ext uri="{BB962C8B-B14F-4D97-AF65-F5344CB8AC3E}">
        <p14:creationId xmlns:p14="http://schemas.microsoft.com/office/powerpoint/2010/main" val="339582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2"/>
          <p:cNvSpPr txBox="1"/>
          <p:nvPr/>
        </p:nvSpPr>
        <p:spPr>
          <a:xfrm>
            <a:off x="2141730" y="1707654"/>
            <a:ext cx="5076564" cy="553998"/>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algn="ctr">
              <a:defRPr sz="4000" b="1">
                <a:solidFill>
                  <a:srgbClr val="FFFFFF"/>
                </a:solidFill>
              </a:defRPr>
            </a:pPr>
            <a:endParaRPr sz="3000" b="1" dirty="0">
              <a:solidFill>
                <a:srgbClr val="FFFFFF"/>
              </a:solidFill>
            </a:endParaRPr>
          </a:p>
        </p:txBody>
      </p:sp>
      <p:sp>
        <p:nvSpPr>
          <p:cNvPr id="2" name="Rectangle 1"/>
          <p:cNvSpPr/>
          <p:nvPr/>
        </p:nvSpPr>
        <p:spPr>
          <a:xfrm>
            <a:off x="2141731" y="2238569"/>
            <a:ext cx="4756958" cy="600164"/>
          </a:xfrm>
          <a:prstGeom prst="rect">
            <a:avLst/>
          </a:prstGeom>
        </p:spPr>
        <p:txBody>
          <a:bodyPr wrap="square">
            <a:spAutoFit/>
          </a:bodyPr>
          <a:lstStyle/>
          <a:p>
            <a:pPr algn="ctr">
              <a:defRPr sz="4000" b="1">
                <a:solidFill>
                  <a:srgbClr val="FFFFFF"/>
                </a:solidFill>
              </a:defRPr>
            </a:pPr>
            <a:r>
              <a:rPr lang="en-US" sz="3300" b="1" dirty="0">
                <a:solidFill>
                  <a:srgbClr val="FFFFFF"/>
                </a:solidFill>
              </a:rPr>
              <a:t>Victorian Privacy Law</a:t>
            </a:r>
          </a:p>
        </p:txBody>
      </p:sp>
    </p:spTree>
    <p:extLst>
      <p:ext uri="{BB962C8B-B14F-4D97-AF65-F5344CB8AC3E}">
        <p14:creationId xmlns:p14="http://schemas.microsoft.com/office/powerpoint/2010/main" val="1302735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VIC">
      <a:dk1>
        <a:srgbClr val="000000"/>
      </a:dk1>
      <a:lt1>
        <a:srgbClr val="FFFFFF"/>
      </a:lt1>
      <a:dk2>
        <a:srgbClr val="1F497D"/>
      </a:dk2>
      <a:lt2>
        <a:srgbClr val="EEECE1"/>
      </a:lt2>
      <a:accent1>
        <a:srgbClr val="E5007D"/>
      </a:accent1>
      <a:accent2>
        <a:srgbClr val="430098"/>
      </a:accent2>
      <a:accent3>
        <a:srgbClr val="C1B8AF"/>
      </a:accent3>
      <a:accent4>
        <a:srgbClr val="55565A"/>
      </a:accent4>
      <a:accent5>
        <a:srgbClr val="00567D"/>
      </a:accent5>
      <a:accent6>
        <a:srgbClr val="AC162C"/>
      </a:accent6>
      <a:hlink>
        <a:srgbClr val="00645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1609</TotalTime>
  <Words>4993</Words>
  <Application>Microsoft Office PowerPoint</Application>
  <PresentationFormat>On-screen Show (16:9)</PresentationFormat>
  <Paragraphs>710</Paragraphs>
  <Slides>68</Slides>
  <Notes>65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68</vt:i4>
      </vt:variant>
    </vt:vector>
  </HeadingPairs>
  <TitlesOfParts>
    <vt:vector size="85" baseType="lpstr">
      <vt:lpstr>Arial</vt:lpstr>
      <vt:lpstr>Calibri</vt:lpstr>
      <vt:lpstr>Calibri Light</vt:lpstr>
      <vt:lpstr>Century Gothic</vt:lpstr>
      <vt:lpstr>Corbel</vt:lpstr>
      <vt:lpstr>Graphik Regular</vt:lpstr>
      <vt:lpstr>Montserrat</vt:lpstr>
      <vt:lpstr>Montserrat Semi Bold</vt:lpstr>
      <vt:lpstr>Open Sans</vt:lpstr>
      <vt:lpstr>Produkt Medium</vt:lpstr>
      <vt:lpstr>Produkt Regular</vt:lpstr>
      <vt:lpstr>Wingdings</vt:lpstr>
      <vt:lpstr>Wired 90</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Victorian Privacy Law and the GDPR  Rachel Dixon, Privacy and Data Protection Deputy Commissioner, Office of the Victorian Information Commissioner </vt:lpstr>
      <vt:lpstr>PowerPoint Presentation</vt:lpstr>
      <vt:lpstr>Privacy and Data Protection Act 2014 </vt:lpstr>
      <vt:lpstr>PowerPoint Presentation</vt:lpstr>
      <vt:lpstr>PowerPoint Presentation</vt:lpstr>
      <vt:lpstr>PowerPoint Presentation</vt:lpstr>
      <vt:lpstr>GDPR establishes best privacy practice in these key areas: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Pittman</dc:creator>
  <cp:lastModifiedBy>Kerryn</cp:lastModifiedBy>
  <cp:revision>65</cp:revision>
  <dcterms:created xsi:type="dcterms:W3CDTF">2017-02-09T00:41:20Z</dcterms:created>
  <dcterms:modified xsi:type="dcterms:W3CDTF">2018-05-26T22:40:50Z</dcterms:modified>
</cp:coreProperties>
</file>